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4"/>
    <a:srgbClr val="9C5FB5"/>
    <a:srgbClr val="2F6B4A"/>
    <a:srgbClr val="7099D3"/>
    <a:srgbClr val="F0881C"/>
    <a:srgbClr val="007C59"/>
    <a:srgbClr val="F8A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7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1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3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1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89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7C36-043B-4837-A42E-CEE14D35E0CF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479F-DF35-4927-8466-82E7D9DCC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9545"/>
            <a:ext cx="12192000" cy="1642662"/>
          </a:xfrm>
          <a:solidFill>
            <a:srgbClr val="E00034"/>
          </a:solidFill>
        </p:spPr>
        <p:txBody>
          <a:bodyPr anchor="ctr"/>
          <a:lstStyle/>
          <a:p>
            <a:r>
              <a:rPr lang="cs-CZ" dirty="0">
                <a:solidFill>
                  <a:schemeClr val="bg1"/>
                </a:solidFill>
              </a:rPr>
              <a:t>Studium učitelství na JU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38845" b="36830"/>
          <a:stretch/>
        </p:blipFill>
        <p:spPr>
          <a:xfrm>
            <a:off x="0" y="3632207"/>
            <a:ext cx="12192000" cy="21560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0256" y="6076749"/>
            <a:ext cx="531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Kompas</a:t>
            </a:r>
            <a:r>
              <a:rPr lang="es-ES" b="1" dirty="0"/>
              <a:t> vzdělávání pro 21. století</a:t>
            </a:r>
            <a:br>
              <a:rPr lang="cs-CZ" dirty="0"/>
            </a:br>
            <a:r>
              <a:rPr lang="cs-CZ" dirty="0"/>
              <a:t>České Budějovice, 8. listopadu 2022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F90C0B3-EE01-8FB2-D4CB-38F42B62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89" y="223976"/>
            <a:ext cx="4377601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7B39BB23-4296-409B-A4B4-FF51AB22561E}"/>
              </a:ext>
            </a:extLst>
          </p:cNvPr>
          <p:cNvSpPr txBox="1"/>
          <p:nvPr/>
        </p:nvSpPr>
        <p:spPr>
          <a:xfrm>
            <a:off x="549471" y="3350983"/>
            <a:ext cx="11271053" cy="72000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cs-CZ" sz="2000" dirty="0"/>
              <a:t>Učitelství pro 1. stupeň ZŠ (magisterské studium – 5 let)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35ADDAF-5C67-7C8B-EB12-B111B638A3C2}"/>
              </a:ext>
            </a:extLst>
          </p:cNvPr>
          <p:cNvSpPr txBox="1"/>
          <p:nvPr/>
        </p:nvSpPr>
        <p:spPr>
          <a:xfrm>
            <a:off x="561975" y="2436196"/>
            <a:ext cx="7422207" cy="720000"/>
          </a:xfrm>
          <a:prstGeom prst="rect">
            <a:avLst/>
          </a:prstGeom>
          <a:solidFill>
            <a:srgbClr val="F8AEEA"/>
          </a:solidFill>
          <a:ln>
            <a:solidFill>
              <a:srgbClr val="F8AEEA"/>
            </a:solidFill>
          </a:ln>
        </p:spPr>
        <p:txBody>
          <a:bodyPr wrap="square" rtlCol="0" anchor="ctr">
            <a:noAutofit/>
          </a:bodyPr>
          <a:lstStyle/>
          <a:p>
            <a:r>
              <a:rPr lang="cs-CZ" sz="2000" dirty="0"/>
              <a:t>Učitelství pro mateřské školy (bakalářské studium – 3 roky)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67EBFB-B569-FE58-2D5D-B570F51571CE}"/>
              </a:ext>
            </a:extLst>
          </p:cNvPr>
          <p:cNvSpPr txBox="1"/>
          <p:nvPr/>
        </p:nvSpPr>
        <p:spPr>
          <a:xfrm>
            <a:off x="561975" y="4254349"/>
            <a:ext cx="7422207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cs-CZ" sz="2000" dirty="0"/>
              <a:t>Oborové studium se zaměřením na vzdělávání na 2. stupni ZŠ</a:t>
            </a:r>
          </a:p>
          <a:p>
            <a:r>
              <a:rPr lang="cs-CZ" sz="2000" dirty="0"/>
              <a:t>(bakalářské studium – 3 roky)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771182-E948-588A-7DD0-926B52BF11AD}"/>
              </a:ext>
            </a:extLst>
          </p:cNvPr>
          <p:cNvSpPr txBox="1"/>
          <p:nvPr/>
        </p:nvSpPr>
        <p:spPr>
          <a:xfrm>
            <a:off x="561975" y="5195827"/>
            <a:ext cx="7422207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cs-CZ" sz="2000" dirty="0"/>
              <a:t>Oborové studium se zaměřením na vzdělávání pro SŠ</a:t>
            </a:r>
          </a:p>
          <a:p>
            <a:r>
              <a:rPr lang="cs-CZ" sz="2000" dirty="0"/>
              <a:t>(bakalářské studium – 3 roky)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C411653-8D76-E6EA-E2EB-5C0E31AFC135}"/>
              </a:ext>
            </a:extLst>
          </p:cNvPr>
          <p:cNvSpPr txBox="1"/>
          <p:nvPr/>
        </p:nvSpPr>
        <p:spPr>
          <a:xfrm>
            <a:off x="7131571" y="5195826"/>
            <a:ext cx="4688953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85725"/>
            <a:r>
              <a:rPr lang="cs-CZ" sz="2000" dirty="0"/>
              <a:t>Učitelství pro SŠ</a:t>
            </a:r>
          </a:p>
          <a:p>
            <a:pPr marL="85725"/>
            <a:r>
              <a:rPr lang="cs-CZ" sz="2000" dirty="0"/>
              <a:t>(navazující magisterské studium – 2 roky)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29B0CB5-1DF9-256A-67B1-6941EC31AF15}"/>
              </a:ext>
            </a:extLst>
          </p:cNvPr>
          <p:cNvSpPr txBox="1"/>
          <p:nvPr/>
        </p:nvSpPr>
        <p:spPr>
          <a:xfrm>
            <a:off x="7131571" y="4254349"/>
            <a:ext cx="4688953" cy="72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85725"/>
            <a:r>
              <a:rPr lang="cs-CZ" sz="2000" dirty="0"/>
              <a:t>Učitelství pro 2. stupeň ZŠ</a:t>
            </a:r>
          </a:p>
          <a:p>
            <a:pPr marL="85725"/>
            <a:r>
              <a:rPr lang="cs-CZ" sz="2000" dirty="0"/>
              <a:t>(navazující magisterské studium – 2 roky)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9F563F0-2EBE-5249-C50D-14A184AF8023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B722729-66F4-31E1-B715-F4ADFDE70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0D8E7EC7-C431-F573-267C-AE24907F3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0A81793-A867-25A3-E742-1B9A5CB2A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1F00AF9-1777-4A5D-4F1C-A0DB8CEB9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18DADCA-B473-38E0-BDE5-01CD8DD2F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8CF8E73-409A-C0CD-4E4B-82E43BD71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1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9">
            <a:extLst>
              <a:ext uri="{FF2B5EF4-FFF2-40B4-BE49-F238E27FC236}">
                <a16:creationId xmlns:a16="http://schemas.microsoft.com/office/drawing/2014/main" id="{A42C23DE-FE9D-9304-CF33-632F170AF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42671"/>
              </p:ext>
            </p:extLst>
          </p:nvPr>
        </p:nvGraphicFramePr>
        <p:xfrm>
          <a:off x="-2" y="1768963"/>
          <a:ext cx="12192000" cy="636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787109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88484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87307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09297044"/>
                    </a:ext>
                  </a:extLst>
                </a:gridCol>
              </a:tblGrid>
              <a:tr h="636747">
                <a:tc>
                  <a:txBody>
                    <a:bodyPr/>
                    <a:lstStyle/>
                    <a:p>
                      <a:pPr marL="180975" indent="0"/>
                      <a:r>
                        <a:rPr lang="cs-CZ" dirty="0"/>
                        <a:t>PEDAGOGICKÁ FAKULTA</a:t>
                      </a:r>
                    </a:p>
                  </a:txBody>
                  <a:tcPr anchor="ctr">
                    <a:solidFill>
                      <a:srgbClr val="F0881C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cs-CZ" dirty="0"/>
                        <a:t>FILOZOFICKÁ FAKULTA</a:t>
                      </a:r>
                    </a:p>
                  </a:txBody>
                  <a:tcPr anchor="ctr">
                    <a:solidFill>
                      <a:srgbClr val="7099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PŘÍRODOVĚDECKÁ FAKULTA</a:t>
                      </a:r>
                    </a:p>
                  </a:txBody>
                  <a:tcPr anchor="ctr">
                    <a:solidFill>
                      <a:srgbClr val="007C59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tabLst/>
                      </a:pPr>
                      <a:r>
                        <a:rPr lang="cs-CZ" dirty="0"/>
                        <a:t>TEOLOGICKÁ FAKULTA</a:t>
                      </a:r>
                    </a:p>
                  </a:txBody>
                  <a:tcPr anchor="ctr">
                    <a:solidFill>
                      <a:srgbClr val="9C5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81031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EBD9E491-C12F-BA7D-FEC8-5046429B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25" y="5874987"/>
            <a:ext cx="762066" cy="7620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29CF52-940F-8559-82DC-524BA67A0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39" t="32574" r="46292" b="52268"/>
          <a:stretch/>
        </p:blipFill>
        <p:spPr>
          <a:xfrm>
            <a:off x="4204648" y="5799655"/>
            <a:ext cx="753200" cy="83739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53E8D0-59AB-75FD-7E7E-9EE75E42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2" t="64628" r="45723" b="20924"/>
          <a:stretch/>
        </p:blipFill>
        <p:spPr>
          <a:xfrm>
            <a:off x="7245727" y="5883245"/>
            <a:ext cx="768145" cy="76179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0754715-5B68-FF32-F5D7-F281F35DC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88" t="34164" r="40243" b="48058"/>
          <a:stretch/>
        </p:blipFill>
        <p:spPr>
          <a:xfrm>
            <a:off x="9999351" y="5777298"/>
            <a:ext cx="764171" cy="88149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53257E-0033-FBD7-70CD-562F0B2CA729}"/>
              </a:ext>
            </a:extLst>
          </p:cNvPr>
          <p:cNvSpPr txBox="1"/>
          <p:nvPr/>
        </p:nvSpPr>
        <p:spPr>
          <a:xfrm>
            <a:off x="209550" y="2535312"/>
            <a:ext cx="361962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učitelství pro MŠ</a:t>
            </a:r>
          </a:p>
          <a:p>
            <a:pPr>
              <a:lnSpc>
                <a:spcPct val="150000"/>
              </a:lnSpc>
            </a:pPr>
            <a:r>
              <a:rPr lang="cs-CZ" b="1" dirty="0"/>
              <a:t>učitelství pro 1. stupeň ZŠ</a:t>
            </a:r>
          </a:p>
          <a:p>
            <a:pPr>
              <a:lnSpc>
                <a:spcPct val="150000"/>
              </a:lnSpc>
            </a:pPr>
            <a:r>
              <a:rPr lang="cs-CZ" b="1" dirty="0"/>
              <a:t>učitelství pro 2. stupeň ZŠ</a:t>
            </a:r>
          </a:p>
          <a:p>
            <a:pPr>
              <a:lnSpc>
                <a:spcPct val="150000"/>
              </a:lnSpc>
            </a:pPr>
            <a:r>
              <a:rPr lang="cs-CZ" b="1" dirty="0"/>
              <a:t>učitelství pro SŠ </a:t>
            </a:r>
            <a:r>
              <a:rPr lang="cs-CZ" dirty="0"/>
              <a:t>(HV, TV, </a:t>
            </a:r>
            <a:r>
              <a:rPr lang="cs-CZ" dirty="0" err="1"/>
              <a:t>ZSV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b="1" dirty="0"/>
              <a:t>učitelství pro ZUŠ</a:t>
            </a:r>
          </a:p>
          <a:p>
            <a:pPr>
              <a:lnSpc>
                <a:spcPct val="150000"/>
              </a:lnSpc>
            </a:pPr>
            <a:r>
              <a:rPr lang="cs-CZ" b="1" dirty="0"/>
              <a:t>učitelství odborných předmětů</a:t>
            </a:r>
          </a:p>
          <a:p>
            <a:endParaRPr lang="cs-CZ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D4382B-4645-AF09-D4CC-28255AC1A071}"/>
              </a:ext>
            </a:extLst>
          </p:cNvPr>
          <p:cNvSpPr txBox="1"/>
          <p:nvPr/>
        </p:nvSpPr>
        <p:spPr>
          <a:xfrm>
            <a:off x="3406456" y="2535312"/>
            <a:ext cx="3608130" cy="29578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učitelství pro SŠ</a:t>
            </a:r>
          </a:p>
          <a:p>
            <a:pPr>
              <a:lnSpc>
                <a:spcPct val="150000"/>
              </a:lnSpc>
            </a:pPr>
            <a:r>
              <a:rPr lang="cs-CZ" dirty="0"/>
              <a:t>anglický jazyk a literatura</a:t>
            </a:r>
          </a:p>
          <a:p>
            <a:pPr>
              <a:lnSpc>
                <a:spcPct val="150000"/>
              </a:lnSpc>
            </a:pPr>
            <a:r>
              <a:rPr lang="cs-CZ" dirty="0"/>
              <a:t>český jazyk a literatura</a:t>
            </a:r>
          </a:p>
          <a:p>
            <a:pPr>
              <a:lnSpc>
                <a:spcPct val="150000"/>
              </a:lnSpc>
            </a:pPr>
            <a:r>
              <a:rPr lang="cs-CZ" dirty="0"/>
              <a:t>dějepis (ZŠ, SŠ)</a:t>
            </a:r>
          </a:p>
          <a:p>
            <a:pPr>
              <a:lnSpc>
                <a:spcPct val="150000"/>
              </a:lnSpc>
            </a:pPr>
            <a:r>
              <a:rPr lang="cs-CZ" dirty="0"/>
              <a:t>francouzský jazyk </a:t>
            </a:r>
          </a:p>
          <a:p>
            <a:pPr>
              <a:lnSpc>
                <a:spcPct val="150000"/>
              </a:lnSpc>
            </a:pPr>
            <a:r>
              <a:rPr lang="cs-CZ" dirty="0"/>
              <a:t>německý jazyk</a:t>
            </a:r>
          </a:p>
          <a:p>
            <a:pPr>
              <a:lnSpc>
                <a:spcPct val="150000"/>
              </a:lnSpc>
            </a:pPr>
            <a:r>
              <a:rPr lang="cs-CZ" dirty="0"/>
              <a:t>španělský jazyk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8E2CDC-912A-F11B-DF17-CAA204E15C89}"/>
              </a:ext>
            </a:extLst>
          </p:cNvPr>
          <p:cNvSpPr txBox="1"/>
          <p:nvPr/>
        </p:nvSpPr>
        <p:spPr>
          <a:xfrm>
            <a:off x="6587492" y="2535312"/>
            <a:ext cx="3619622" cy="3373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učitelství pro SŠ</a:t>
            </a:r>
          </a:p>
          <a:p>
            <a:pPr>
              <a:lnSpc>
                <a:spcPct val="150000"/>
              </a:lnSpc>
            </a:pPr>
            <a:r>
              <a:rPr lang="cs-CZ" dirty="0"/>
              <a:t>biologie</a:t>
            </a:r>
          </a:p>
          <a:p>
            <a:pPr>
              <a:lnSpc>
                <a:spcPct val="150000"/>
              </a:lnSpc>
            </a:pPr>
            <a:r>
              <a:rPr lang="cs-CZ" dirty="0"/>
              <a:t>f</a:t>
            </a:r>
            <a:r>
              <a:rPr lang="cs-CZ"/>
              <a:t>yzika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geografie</a:t>
            </a:r>
          </a:p>
          <a:p>
            <a:pPr>
              <a:lnSpc>
                <a:spcPct val="150000"/>
              </a:lnSpc>
            </a:pPr>
            <a:r>
              <a:rPr lang="cs-CZ" dirty="0"/>
              <a:t>chemie</a:t>
            </a:r>
          </a:p>
          <a:p>
            <a:pPr>
              <a:lnSpc>
                <a:spcPct val="150000"/>
              </a:lnSpc>
            </a:pPr>
            <a:r>
              <a:rPr lang="cs-CZ" dirty="0"/>
              <a:t>informatika</a:t>
            </a:r>
          </a:p>
          <a:p>
            <a:pPr>
              <a:lnSpc>
                <a:spcPct val="150000"/>
              </a:lnSpc>
            </a:pPr>
            <a:r>
              <a:rPr lang="cs-CZ" dirty="0"/>
              <a:t>matematika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A6957A6-A0F2-9949-CB88-08A5132DA5EB}"/>
              </a:ext>
            </a:extLst>
          </p:cNvPr>
          <p:cNvSpPr txBox="1"/>
          <p:nvPr/>
        </p:nvSpPr>
        <p:spPr>
          <a:xfrm>
            <a:off x="9220200" y="2535312"/>
            <a:ext cx="2924174" cy="8803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učitelství pro SŠ</a:t>
            </a:r>
          </a:p>
          <a:p>
            <a:pPr>
              <a:lnSpc>
                <a:spcPct val="150000"/>
              </a:lnSpc>
            </a:pPr>
            <a:r>
              <a:rPr lang="cs-CZ" dirty="0"/>
              <a:t>náboženství a etika (ZŠ, SŠ)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CC198AF-1658-38B5-5616-6946E4B9A8BE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79A87755-238F-5961-904F-AAE554680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0636D261-9610-4C94-A48D-F50802824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4D08A226-BAE8-933A-BE06-D82549243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58A0CC3B-52C9-BAFF-E334-DAC6DE69C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EAC85216-9715-23B6-368A-0FEFFEC58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F1C50178-E4A0-946C-0ED3-AFEDCBD66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6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9545"/>
            <a:ext cx="12192000" cy="1642662"/>
          </a:xfrm>
          <a:solidFill>
            <a:srgbClr val="E00034"/>
          </a:solidFill>
        </p:spPr>
        <p:txBody>
          <a:bodyPr anchor="ctr"/>
          <a:lstStyle/>
          <a:p>
            <a:r>
              <a:rPr lang="cs-CZ" dirty="0">
                <a:solidFill>
                  <a:schemeClr val="bg1"/>
                </a:solidFill>
              </a:rPr>
              <a:t>Učitelské praxe na JU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38845" b="36830"/>
          <a:stretch/>
        </p:blipFill>
        <p:spPr>
          <a:xfrm>
            <a:off x="0" y="3632207"/>
            <a:ext cx="12192000" cy="2156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4338FB-B3E5-DFBB-9601-7E18382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89" y="223976"/>
            <a:ext cx="4377601" cy="129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A38103E-8CCF-01EA-FA4D-75AAB47BB1E3}"/>
              </a:ext>
            </a:extLst>
          </p:cNvPr>
          <p:cNvSpPr txBox="1"/>
          <p:nvPr/>
        </p:nvSpPr>
        <p:spPr>
          <a:xfrm>
            <a:off x="250256" y="6076749"/>
            <a:ext cx="531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Kompas</a:t>
            </a:r>
            <a:r>
              <a:rPr lang="es-ES" b="1" dirty="0"/>
              <a:t> vzdělávání pro 21. století</a:t>
            </a:r>
            <a:br>
              <a:rPr lang="cs-CZ" dirty="0"/>
            </a:br>
            <a:r>
              <a:rPr lang="cs-CZ" dirty="0"/>
              <a:t>České Budějovice, 8. listopadu 2022</a:t>
            </a:r>
          </a:p>
        </p:txBody>
      </p:sp>
    </p:spTree>
    <p:extLst>
      <p:ext uri="{BB962C8B-B14F-4D97-AF65-F5344CB8AC3E}">
        <p14:creationId xmlns:p14="http://schemas.microsoft.com/office/powerpoint/2010/main" val="12007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810" y="2271562"/>
            <a:ext cx="4994709" cy="425191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Učitelské praxe na JU vychází z: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2400" dirty="0"/>
              <a:t>požadavků regulátora (MŠMT)</a:t>
            </a:r>
            <a:br>
              <a:rPr lang="cs-CZ" sz="2400" dirty="0"/>
            </a:br>
            <a:r>
              <a:rPr lang="cs-CZ" sz="2400" dirty="0"/>
              <a:t>→ tlak na posílení složky praxe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2400" dirty="0"/>
              <a:t>požadavků škol</a:t>
            </a:r>
            <a:br>
              <a:rPr lang="cs-CZ" sz="2400" dirty="0"/>
            </a:br>
            <a:r>
              <a:rPr lang="cs-CZ" sz="2400" dirty="0"/>
              <a:t>→ důraz na praktickou průpravu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sz="2400" dirty="0"/>
              <a:t>požadavků profese</a:t>
            </a:r>
            <a:br>
              <a:rPr lang="cs-CZ" sz="2400" dirty="0"/>
            </a:br>
            <a:r>
              <a:rPr lang="cs-CZ" sz="2400" dirty="0"/>
              <a:t>→ důraz na rozvoj profesního vidění</a:t>
            </a:r>
          </a:p>
          <a:p>
            <a:endParaRPr lang="cs-CZ" dirty="0"/>
          </a:p>
        </p:txBody>
      </p:sp>
      <p:sp>
        <p:nvSpPr>
          <p:cNvPr id="10" name="Pravá složená závorka 9"/>
          <p:cNvSpPr/>
          <p:nvPr/>
        </p:nvSpPr>
        <p:spPr>
          <a:xfrm>
            <a:off x="5399771" y="2338939"/>
            <a:ext cx="519764" cy="3776111"/>
          </a:xfrm>
          <a:prstGeom prst="rightBrace">
            <a:avLst>
              <a:gd name="adj1" fmla="val 37745"/>
              <a:gd name="adj2" fmla="val 47744"/>
            </a:avLst>
          </a:prstGeom>
          <a:ln w="57150">
            <a:solidFill>
              <a:srgbClr val="E00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689558" y="2338938"/>
            <a:ext cx="4514248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2400" dirty="0"/>
              <a:t>posilování profesního zaměření studia učitelství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8713744" y="3792932"/>
            <a:ext cx="486076" cy="74473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589696" y="4829426"/>
            <a:ext cx="4728411" cy="1694046"/>
          </a:xfrm>
          <a:prstGeom prst="roundRect">
            <a:avLst/>
          </a:prstGeom>
          <a:solidFill>
            <a:srgbClr val="E00034"/>
          </a:solidFill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>
                <a:solidFill>
                  <a:schemeClr val="bg1"/>
                </a:solidFill>
              </a:rPr>
              <a:t>NOVÝ MODEL </a:t>
            </a:r>
          </a:p>
          <a:p>
            <a:pPr algn="ctr"/>
            <a:r>
              <a:rPr lang="cs-CZ" sz="2400" b="1">
                <a:solidFill>
                  <a:schemeClr val="bg1"/>
                </a:solidFill>
              </a:rPr>
              <a:t>postupně gradujících praxí</a:t>
            </a:r>
          </a:p>
          <a:p>
            <a:pPr algn="ctr"/>
            <a:r>
              <a:rPr lang="cs-CZ" sz="2400" b="1">
                <a:solidFill>
                  <a:schemeClr val="bg1"/>
                </a:solidFill>
              </a:rPr>
              <a:t>s důrazem na reflektovanou složku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F12D23A-369B-EC3D-7D42-28B6656A6996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23D0DDF6-7A3B-D91C-BA89-B18E6FB1F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454F4E93-44A2-A6FD-4905-12AFF901E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4FC28E8B-82BE-2353-40EE-5F09985AD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2BDE6CFF-4AA8-2377-5D91-FA714E460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1C108704-7D08-99A7-B64E-5E3B7FF7F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3E233428-5510-539F-BB9B-77F71F6C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2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717" y="3715352"/>
            <a:ext cx="3379270" cy="2022943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praxe průběžná + souvislá</a:t>
            </a:r>
          </a:p>
          <a:p>
            <a:r>
              <a:rPr lang="cs-CZ" sz="2400" dirty="0"/>
              <a:t>reflexe ze strany učitelů na dané škole</a:t>
            </a:r>
          </a:p>
          <a:p>
            <a:r>
              <a:rPr lang="cs-CZ" sz="2400" dirty="0"/>
              <a:t>chybějící zadání observačních úkolů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5262612" y="1856485"/>
            <a:ext cx="4728411" cy="1694046"/>
          </a:xfrm>
          <a:prstGeom prst="roundRect">
            <a:avLst/>
          </a:prstGeom>
          <a:solidFill>
            <a:srgbClr val="E00034"/>
          </a:solidFill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NOVÝ MODEL </a:t>
            </a:r>
          </a:p>
          <a:p>
            <a:pPr algn="ctr"/>
            <a:r>
              <a:rPr lang="cs-CZ" sz="2400" b="1">
                <a:solidFill>
                  <a:schemeClr val="bg1"/>
                </a:solidFill>
              </a:rPr>
              <a:t>postupně gradujících praxí</a:t>
            </a:r>
          </a:p>
          <a:p>
            <a:pPr algn="ctr"/>
            <a:r>
              <a:rPr lang="cs-CZ" sz="2400" b="1">
                <a:solidFill>
                  <a:schemeClr val="bg1"/>
                </a:solidFill>
              </a:rPr>
              <a:t>s důrazem na reflektovanou složku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75108" y="1856485"/>
            <a:ext cx="3534879" cy="169404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chemeClr val="bg1"/>
                </a:solidFill>
              </a:rPr>
              <a:t>původní MODEL </a:t>
            </a:r>
          </a:p>
          <a:p>
            <a:pPr algn="ctr"/>
            <a:r>
              <a:rPr lang="cs-CZ" sz="2400" b="1">
                <a:solidFill>
                  <a:schemeClr val="bg1"/>
                </a:solidFill>
              </a:rPr>
              <a:t>praxí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005138" y="3715351"/>
            <a:ext cx="6987940" cy="306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několikastupňové praxe: asistentské, průběžné, souvislá = </a:t>
            </a:r>
            <a:r>
              <a:rPr lang="cs-CZ" sz="2400" b="1" dirty="0"/>
              <a:t>větší prostor pro praktickou přípravu</a:t>
            </a:r>
          </a:p>
          <a:p>
            <a:r>
              <a:rPr lang="cs-CZ" sz="2400" dirty="0"/>
              <a:t>zdůrazněna složka </a:t>
            </a:r>
            <a:r>
              <a:rPr lang="cs-CZ" sz="2400" b="1" dirty="0"/>
              <a:t>(sebe)reflexe </a:t>
            </a:r>
            <a:r>
              <a:rPr lang="cs-CZ" sz="2400" dirty="0"/>
              <a:t>jako nástroj pro </a:t>
            </a:r>
            <a:r>
              <a:rPr lang="cs-CZ" sz="2400" b="1" dirty="0"/>
              <a:t>rozvoj profesního vidění</a:t>
            </a:r>
          </a:p>
          <a:p>
            <a:pPr lvl="1"/>
            <a:r>
              <a:rPr lang="cs-CZ" sz="2000" dirty="0"/>
              <a:t>z hlediska obecně pedagogicko-psychologické průpravy</a:t>
            </a:r>
          </a:p>
          <a:p>
            <a:pPr lvl="1"/>
            <a:r>
              <a:rPr lang="cs-CZ" sz="2000" dirty="0"/>
              <a:t>z hlediska oborových didaktik</a:t>
            </a:r>
          </a:p>
          <a:p>
            <a:r>
              <a:rPr lang="cs-CZ" sz="2400" b="1" dirty="0"/>
              <a:t>posílení spolupráce se školami </a:t>
            </a:r>
            <a:r>
              <a:rPr lang="cs-CZ" sz="2400" dirty="0">
                <a:sym typeface="Wingdings" panose="05000000000000000000" pitchFamily="2" charset="2"/>
              </a:rPr>
              <a:t> nutná součinnost fakultních učitelů a učitelů na školách</a:t>
            </a:r>
            <a:endParaRPr lang="cs-CZ" sz="2400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CE2E27E-5DBC-FD28-4CB3-70F4341396C6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6294A30F-27C4-FA0B-5AD3-3D262E7A4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CD4DAB9D-6F24-7F4F-45F2-84696AB32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75585302-43B1-ED20-D6B9-F8A697E1E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1A81146-6B49-B421-A0E4-AA07E6CC0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DC1D7B25-0053-DCEE-AF3A-D2A0B77F3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EAAAC037-AFD6-09D2-38B5-EAACBFAE5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7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kupina 30">
            <a:extLst>
              <a:ext uri="{FF2B5EF4-FFF2-40B4-BE49-F238E27FC236}">
                <a16:creationId xmlns:a16="http://schemas.microsoft.com/office/drawing/2014/main" id="{EF317BB8-1232-34EF-60CC-681FC4368194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32" name="Obrázek 31">
              <a:extLst>
                <a:ext uri="{FF2B5EF4-FFF2-40B4-BE49-F238E27FC236}">
                  <a16:creationId xmlns:a16="http://schemas.microsoft.com/office/drawing/2014/main" id="{2A308F59-A98F-3C85-4B94-45E524558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C02F92CC-58D6-31DC-E72B-1606E15FB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34" name="Obrázek 33">
              <a:extLst>
                <a:ext uri="{FF2B5EF4-FFF2-40B4-BE49-F238E27FC236}">
                  <a16:creationId xmlns:a16="http://schemas.microsoft.com/office/drawing/2014/main" id="{A79FA178-1F00-5E3A-5D00-DACB9E1F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BC89B045-D154-E9C6-5D8F-A2D659EA4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95941F59-5081-0066-49B3-911ACE839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37" name="Obrázek 36">
              <a:extLst>
                <a:ext uri="{FF2B5EF4-FFF2-40B4-BE49-F238E27FC236}">
                  <a16:creationId xmlns:a16="http://schemas.microsoft.com/office/drawing/2014/main" id="{53DCE099-E0D5-491F-9057-0EF137038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  <p:sp>
        <p:nvSpPr>
          <p:cNvPr id="13" name="Zaoblený obdélník 12"/>
          <p:cNvSpPr/>
          <p:nvPr/>
        </p:nvSpPr>
        <p:spPr>
          <a:xfrm>
            <a:off x="8763802" y="291882"/>
            <a:ext cx="2882766" cy="9733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E00034"/>
                </a:solidFill>
              </a:rPr>
              <a:t>NOVÝ MODEL 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7763376" y="4162425"/>
            <a:ext cx="4340994" cy="14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OBOROVÉ PRAXE zajišťují příslušné fakulty (PF, FF, PřF, TF)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6509" y="1683826"/>
            <a:ext cx="7305575" cy="2031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>
                <a:solidFill>
                  <a:schemeClr val="tx1"/>
                </a:solidFill>
              </a:rPr>
              <a:t>NMgr.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ročník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1. ročník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6508" y="3937315"/>
            <a:ext cx="7305575" cy="2780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dirty="0">
                <a:solidFill>
                  <a:schemeClr val="tx1"/>
                </a:solidFill>
              </a:rPr>
              <a:t>Bc.</a:t>
            </a:r>
          </a:p>
          <a:p>
            <a:r>
              <a:rPr lang="cs-CZ" dirty="0">
                <a:solidFill>
                  <a:schemeClr val="tx1"/>
                </a:solidFill>
              </a:rPr>
              <a:t>3. ročník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ročník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1. ročník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607420" y="1761122"/>
            <a:ext cx="2454442" cy="83739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/>
              <a:t>SOUVISLÁ (oborová)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1607420" y="2675816"/>
            <a:ext cx="2454442" cy="83739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/>
              <a:t>PRŮBĚŽNÁ (oborová)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5005138" y="5778309"/>
            <a:ext cx="2478506" cy="837398"/>
          </a:xfrm>
          <a:prstGeom prst="roundRect">
            <a:avLst/>
          </a:prstGeom>
          <a:solidFill>
            <a:srgbClr val="E00034"/>
          </a:solidFill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Úvodní</a:t>
            </a:r>
            <a:br>
              <a:rPr lang="cs-CZ" sz="2400" b="1" dirty="0"/>
            </a:br>
            <a:r>
              <a:rPr lang="cs-CZ" sz="2400" b="1" dirty="0"/>
              <a:t>ASISTENTSKÁ 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1607420" y="4071480"/>
            <a:ext cx="2454442" cy="83739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/>
              <a:t>ASISTENTSKÁ (oborová)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5005138" y="4838795"/>
            <a:ext cx="2454442" cy="837398"/>
          </a:xfrm>
          <a:prstGeom prst="roundRect">
            <a:avLst/>
          </a:prstGeom>
          <a:solidFill>
            <a:srgbClr val="E00034"/>
          </a:solidFill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ASISTENTSKÁ (společný základ)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5005138" y="1761122"/>
            <a:ext cx="2454442" cy="837398"/>
          </a:xfrm>
          <a:prstGeom prst="roundRect">
            <a:avLst/>
          </a:prstGeom>
          <a:solidFill>
            <a:srgbClr val="E00034"/>
          </a:solidFill>
          <a:ln>
            <a:solidFill>
              <a:srgbClr val="E0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PED. PSYCH. (společný základ)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/>
          <a:srcRect l="46047" t="49135" r="46005" b="36737"/>
          <a:stretch/>
        </p:blipFill>
        <p:spPr>
          <a:xfrm>
            <a:off x="9138021" y="3313829"/>
            <a:ext cx="1097281" cy="1097279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3"/>
          <a:srcRect l="46047" t="49135" r="46005" b="36737"/>
          <a:stretch/>
        </p:blipFill>
        <p:spPr>
          <a:xfrm>
            <a:off x="8002004" y="5778309"/>
            <a:ext cx="761798" cy="761797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3"/>
          <a:srcRect l="46039" t="32574" r="46292" b="52268"/>
          <a:stretch/>
        </p:blipFill>
        <p:spPr>
          <a:xfrm>
            <a:off x="8933462" y="5702708"/>
            <a:ext cx="753200" cy="83739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3"/>
          <a:srcRect l="46082" t="64628" r="45723" b="20924"/>
          <a:stretch/>
        </p:blipFill>
        <p:spPr>
          <a:xfrm>
            <a:off x="9896456" y="5778308"/>
            <a:ext cx="768145" cy="761797"/>
          </a:xfrm>
          <a:prstGeom prst="rect">
            <a:avLst/>
          </a:prstGeom>
        </p:spPr>
      </p:pic>
      <p:sp>
        <p:nvSpPr>
          <p:cNvPr id="27" name="Zástupný symbol pro obsah 2"/>
          <p:cNvSpPr txBox="1">
            <a:spLocks/>
          </p:cNvSpPr>
          <p:nvPr/>
        </p:nvSpPr>
        <p:spPr>
          <a:xfrm>
            <a:off x="7763376" y="2522965"/>
            <a:ext cx="4485774" cy="125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PEDAGOGICKO-PSYCHOLOGICKÉ PRAXE zajišťuje PF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4"/>
          <a:srcRect l="51088" t="34164" r="40243" b="48058"/>
          <a:stretch/>
        </p:blipFill>
        <p:spPr>
          <a:xfrm>
            <a:off x="10896836" y="5676193"/>
            <a:ext cx="764171" cy="8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711445" y="1644294"/>
            <a:ext cx="6171718" cy="1153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E00034"/>
                </a:solidFill>
              </a:rPr>
              <a:t>Spolupráce JU se školami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711445" y="2827250"/>
            <a:ext cx="10665658" cy="2067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vítaná u všech typů praxí</a:t>
            </a:r>
          </a:p>
          <a:p>
            <a:r>
              <a:rPr lang="cs-CZ" sz="2200" dirty="0"/>
              <a:t>možnost zprostředkování nabídky pracovního místa studentům JU</a:t>
            </a:r>
          </a:p>
          <a:p>
            <a:r>
              <a:rPr lang="cs-CZ" sz="2200" dirty="0"/>
              <a:t>osobní kontakt nebo </a:t>
            </a:r>
          </a:p>
          <a:p>
            <a:r>
              <a:rPr lang="cs-CZ" sz="2200" dirty="0"/>
              <a:t>webový formulář (</a:t>
            </a:r>
            <a:r>
              <a:rPr lang="cs-CZ" sz="2200" dirty="0">
                <a:hlinkClick r:id="rId2"/>
              </a:rPr>
              <a:t>https://www.jcu.cz/cz/studium/</a:t>
            </a:r>
            <a:r>
              <a:rPr lang="cs-CZ" sz="2200" dirty="0" err="1">
                <a:hlinkClick r:id="rId2"/>
              </a:rPr>
              <a:t>ucitelske</a:t>
            </a:r>
            <a:r>
              <a:rPr lang="cs-CZ" sz="2200" dirty="0">
                <a:hlinkClick r:id="rId2"/>
              </a:rPr>
              <a:t>-praxe</a:t>
            </a:r>
            <a:r>
              <a:rPr lang="cs-CZ" sz="2200" dirty="0"/>
              <a:t>) </a:t>
            </a:r>
            <a:br>
              <a:rPr lang="cs-CZ" sz="2200" dirty="0"/>
            </a:br>
            <a:r>
              <a:rPr lang="cs-CZ" sz="2200" dirty="0">
                <a:sym typeface="Wingdings" panose="05000000000000000000" pitchFamily="2" charset="2"/>
              </a:rPr>
              <a:t> jedno kontaktní místo pro všechny:</a:t>
            </a:r>
            <a:endParaRPr lang="cs-CZ" sz="22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/>
          <a:srcRect l="46047" t="49135" r="46005" b="36737"/>
          <a:stretch/>
        </p:blipFill>
        <p:spPr>
          <a:xfrm>
            <a:off x="1215891" y="5053979"/>
            <a:ext cx="1080002" cy="108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3"/>
          <a:srcRect l="46039" t="32574" r="46292" b="52268"/>
          <a:stretch/>
        </p:blipFill>
        <p:spPr>
          <a:xfrm>
            <a:off x="4171434" y="5016935"/>
            <a:ext cx="971408" cy="108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l="46082" t="64628" r="45723" b="20924"/>
          <a:stretch/>
        </p:blipFill>
        <p:spPr>
          <a:xfrm>
            <a:off x="6893672" y="5016935"/>
            <a:ext cx="1089001" cy="108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66750" y="6128907"/>
            <a:ext cx="365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PF: Mgr. Petra </a:t>
            </a:r>
            <a:r>
              <a:rPr lang="cs-CZ" dirty="0" err="1"/>
              <a:t>Kyryanová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43300" y="6128907"/>
            <a:ext cx="314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FF: Mgr. Marta Tlamsová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398203" y="6128907"/>
            <a:ext cx="251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PřF: doc. Jana Kalová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D04A2168-2D91-04A7-5099-AB9D9441E2AC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16BEE201-2036-7511-761A-C6CD8BEC1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3229CCFC-6D6C-DC12-8CD7-1E20C1FE7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9C1CB047-1005-7DC3-1458-64BF4110A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C1E80C5A-A43C-2C50-77E6-1C58D25CC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599516BD-D059-1207-44F7-464DCB109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47538267-0C5A-2876-FF30-2F2D2EECA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  <p:pic>
        <p:nvPicPr>
          <p:cNvPr id="30" name="Obrázek 29">
            <a:extLst>
              <a:ext uri="{FF2B5EF4-FFF2-40B4-BE49-F238E27FC236}">
                <a16:creationId xmlns:a16="http://schemas.microsoft.com/office/drawing/2014/main" id="{D9B592A7-2244-36CE-982B-0783C91220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88" t="34164" r="40243" b="48058"/>
          <a:stretch/>
        </p:blipFill>
        <p:spPr>
          <a:xfrm>
            <a:off x="9817811" y="5039736"/>
            <a:ext cx="936259" cy="1080000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5040658D-3844-F23E-E4AE-2D840AE3DB6D}"/>
              </a:ext>
            </a:extLst>
          </p:cNvPr>
          <p:cNvSpPr txBox="1"/>
          <p:nvPr/>
        </p:nvSpPr>
        <p:spPr>
          <a:xfrm>
            <a:off x="9000171" y="6128907"/>
            <a:ext cx="280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TF: doc. Adam Mackerle</a:t>
            </a:r>
          </a:p>
        </p:txBody>
      </p:sp>
    </p:spTree>
    <p:extLst>
      <p:ext uri="{BB962C8B-B14F-4D97-AF65-F5344CB8AC3E}">
        <p14:creationId xmlns:p14="http://schemas.microsoft.com/office/powerpoint/2010/main" val="3554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46047" t="49135" r="46005" b="36737"/>
          <a:stretch/>
        </p:blipFill>
        <p:spPr>
          <a:xfrm>
            <a:off x="8315325" y="5145259"/>
            <a:ext cx="1097281" cy="109727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2"/>
          <a:srcRect l="46039" t="32574" r="46292" b="52268"/>
          <a:stretch/>
        </p:blipFill>
        <p:spPr>
          <a:xfrm>
            <a:off x="9188466" y="4189286"/>
            <a:ext cx="1051586" cy="116914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/>
          <a:srcRect l="46082" t="64628" r="45723" b="20924"/>
          <a:stretch/>
        </p:blipFill>
        <p:spPr>
          <a:xfrm>
            <a:off x="10504081" y="4874835"/>
            <a:ext cx="1070787" cy="106193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971675" y="2886075"/>
            <a:ext cx="9086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E00034"/>
                </a:solidFill>
              </a:rPr>
              <a:t>Děkujeme za pozornost</a:t>
            </a:r>
            <a:br>
              <a:rPr lang="cs-CZ" sz="4800" b="1" dirty="0">
                <a:solidFill>
                  <a:srgbClr val="E00034"/>
                </a:solidFill>
              </a:rPr>
            </a:br>
            <a:r>
              <a:rPr lang="cs-CZ" sz="4800" b="1" dirty="0">
                <a:solidFill>
                  <a:srgbClr val="E00034"/>
                </a:solidFill>
              </a:rPr>
              <a:t>a těšíme se na spolupráci.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DB79FF-6065-7BA9-672F-5DBDA5BCD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88" t="34164" r="40243" b="48058"/>
          <a:stretch/>
        </p:blipFill>
        <p:spPr>
          <a:xfrm>
            <a:off x="9607895" y="5514144"/>
            <a:ext cx="1013533" cy="1169141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E6D122D5-E6E9-DE8F-D1D5-32A0778C2E2A}"/>
              </a:ext>
            </a:extLst>
          </p:cNvPr>
          <p:cNvGrpSpPr/>
          <p:nvPr/>
        </p:nvGrpSpPr>
        <p:grpSpPr>
          <a:xfrm>
            <a:off x="0" y="0"/>
            <a:ext cx="12199716" cy="1557655"/>
            <a:chOff x="0" y="0"/>
            <a:chExt cx="12199716" cy="1557655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F0E79E50-21E2-F612-EC3A-9809BDBE0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21" t="59895" r="31386" b="13345"/>
            <a:stretch/>
          </p:blipFill>
          <p:spPr>
            <a:xfrm>
              <a:off x="0" y="0"/>
              <a:ext cx="6044275" cy="1557655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65870D57-FAE3-3DD2-D8E5-CF41B58C0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10401645" y="0"/>
              <a:ext cx="1530350" cy="1557655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D1767958-917E-690E-EF17-8CAEDF9F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7397170" y="0"/>
              <a:ext cx="1530350" cy="1557655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4483496F-2FE4-F045-8CBE-AC7AEBF33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8906220" y="0"/>
              <a:ext cx="1530350" cy="1557655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796C80B8-1FC2-5BAC-1773-6C461AE74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549" b="13345"/>
            <a:stretch/>
          </p:blipFill>
          <p:spPr>
            <a:xfrm>
              <a:off x="5953470" y="0"/>
              <a:ext cx="1530350" cy="1557655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B3A5C1EF-827B-3169-4C68-AE8ADA03C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6" t="59895" r="83907" b="13345"/>
            <a:stretch/>
          </p:blipFill>
          <p:spPr>
            <a:xfrm>
              <a:off x="10706445" y="0"/>
              <a:ext cx="1493271" cy="1557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5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472</Words>
  <Application>Microsoft Office PowerPoint</Application>
  <PresentationFormat>Širokoúhlá obrazovka</PresentationFormat>
  <Paragraphs>95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Studium učitelství na JU</vt:lpstr>
      <vt:lpstr>Prezentace aplikace PowerPoint</vt:lpstr>
      <vt:lpstr>Prezentace aplikace PowerPoint</vt:lpstr>
      <vt:lpstr>Učitelské praxe na JU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Učitelské praxe na JU</dc:title>
  <dc:creator>Aurová Miroslava doc. Mgr. Ph.D.</dc:creator>
  <cp:lastModifiedBy>Bauman Petr PaedDr. Ph.D.</cp:lastModifiedBy>
  <cp:revision>23</cp:revision>
  <dcterms:created xsi:type="dcterms:W3CDTF">2022-10-30T09:36:24Z</dcterms:created>
  <dcterms:modified xsi:type="dcterms:W3CDTF">2022-11-03T12:03:26Z</dcterms:modified>
</cp:coreProperties>
</file>