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73" r:id="rId4"/>
  </p:sldMasterIdLst>
  <p:notesMasterIdLst>
    <p:notesMasterId r:id="rId20"/>
  </p:notesMasterIdLst>
  <p:handoutMasterIdLst>
    <p:handoutMasterId r:id="rId21"/>
  </p:handoutMasterIdLst>
  <p:sldIdLst>
    <p:sldId id="530" r:id="rId5"/>
    <p:sldId id="671" r:id="rId6"/>
    <p:sldId id="700" r:id="rId7"/>
    <p:sldId id="682" r:id="rId8"/>
    <p:sldId id="691" r:id="rId9"/>
    <p:sldId id="709" r:id="rId10"/>
    <p:sldId id="702" r:id="rId11"/>
    <p:sldId id="692" r:id="rId12"/>
    <p:sldId id="708" r:id="rId13"/>
    <p:sldId id="693" r:id="rId14"/>
    <p:sldId id="706" r:id="rId15"/>
    <p:sldId id="703" r:id="rId16"/>
    <p:sldId id="704" r:id="rId17"/>
    <p:sldId id="707" r:id="rId18"/>
    <p:sldId id="683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řeček Pavel, Ing." initials="KPI" lastIdx="1" clrIdx="0">
    <p:extLst>
      <p:ext uri="{19B8F6BF-5375-455C-9EA6-DF929625EA0E}">
        <p15:presenceInfo xmlns:p15="http://schemas.microsoft.com/office/powerpoint/2012/main" userId="S-1-5-21-1024343765-948047755-1557874966-21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6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FFE37-5B72-41CD-A3D0-D4A2922361B1}" type="datetimeFigureOut">
              <a:rPr lang="cs-CZ" smtClean="0"/>
              <a:t>07.11.2022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51891-3EBD-45A6-8A7F-A43C96ABE3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089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9A5B-1EE5-41B1-A14D-0086EB452C30}" type="datetimeFigureOut">
              <a:rPr lang="cs-CZ" smtClean="0"/>
              <a:t>07.11.2022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5547-E490-4E46-896A-3B9E014CC7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396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7805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0802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4144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9388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2737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2721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3539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825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127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5708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720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9603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4994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0207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375547-E490-4E46-896A-3B9E014CC75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2475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923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23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6192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7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8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40822" y="1119591"/>
            <a:ext cx="8296535" cy="2467992"/>
          </a:xfrm>
        </p:spPr>
        <p:txBody>
          <a:bodyPr/>
          <a:lstStyle/>
          <a:p>
            <a:br>
              <a:rPr lang="cs-CZ" dirty="0"/>
            </a:br>
            <a:r>
              <a:rPr lang="cs-CZ" cap="all" dirty="0">
                <a:latin typeface="Calibri"/>
                <a:cs typeface="Calibri"/>
              </a:rPr>
              <a:t> </a:t>
            </a:r>
            <a:br>
              <a:rPr lang="cs-CZ" cap="all" dirty="0">
                <a:latin typeface="Calibri"/>
                <a:cs typeface="Calibri"/>
              </a:rPr>
            </a:br>
            <a:r>
              <a:rPr lang="cs-CZ" cap="all" dirty="0">
                <a:latin typeface="Calibri"/>
                <a:cs typeface="Calibri"/>
              </a:rPr>
              <a:t>Návrh novely zákona o pedagogických pracovnících – představení základních změn</a:t>
            </a:r>
          </a:p>
          <a:p>
            <a:endParaRPr lang="cs-CZ" sz="2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 fontScale="85000" lnSpcReduction="10000"/>
          </a:bodyPr>
          <a:lstStyle/>
          <a:p>
            <a:r>
              <a:rPr lang="cs-CZ" dirty="0">
                <a:latin typeface="Calibri"/>
                <a:cs typeface="Calibri"/>
              </a:rPr>
              <a:t>8. Listopadu 2023, Kompas vzdělávání pro 21. století. České </a:t>
            </a:r>
            <a:r>
              <a:rPr lang="cs-CZ" dirty="0" err="1">
                <a:latin typeface="Calibri"/>
                <a:cs typeface="Calibri"/>
              </a:rPr>
              <a:t>budějovice</a:t>
            </a:r>
            <a:endParaRPr lang="cs-CZ" dirty="0">
              <a:latin typeface="Calibri"/>
              <a:cs typeface="Calibri"/>
            </a:endParaRPr>
          </a:p>
          <a:p>
            <a:endParaRPr lang="cs-CZ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9937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Provázející učitel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první, rámcové zakotvení tohoto institutu v právních předpisech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u="sng" dirty="0"/>
              <a:t>provázející učitel </a:t>
            </a:r>
            <a:r>
              <a:rPr lang="cs-CZ" dirty="0"/>
              <a:t>– metodicky vede žáka nebo studenta jiné školy nebo vysoké školy připravujícího se v rámci praktického vyučování, praktické přípravy nebo praxe na výkon povolání učitele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jsou stanoveny předpoklady pro výkon činnosti provázejícího učitele – odborná kvalifikace a praxe ve výkonu PPČ v délce 5 let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769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vzdělávání pedagogických pracovníků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cs-CZ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redukce vzdělávacích aktivit podléhajících akreditaci MŠMT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akreditace MŠMT pouze pro kvalifikační kurzy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možnost hradit z ONIV jakékoliv „nekvalifikační kurzy“ </a:t>
            </a:r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cs-CZ" sz="2000" dirty="0"/>
          </a:p>
          <a:p>
            <a:pPr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cs-CZ" sz="2000" dirty="0"/>
              <a:t>zvýšení požadavků na kvalitu akreditovaných kurzů dalšího vzdělávání: </a:t>
            </a:r>
          </a:p>
          <a:p>
            <a:pPr lvl="2">
              <a:lnSpc>
                <a:spcPct val="150000"/>
              </a:lnSpc>
            </a:pPr>
            <a:r>
              <a:rPr lang="cs-CZ" sz="2000" dirty="0"/>
              <a:t>povinnost mít systém vnitřního hodnocení kvality</a:t>
            </a:r>
          </a:p>
          <a:p>
            <a:pPr lvl="2">
              <a:lnSpc>
                <a:spcPct val="150000"/>
              </a:lnSpc>
            </a:pPr>
            <a:r>
              <a:rPr lang="cs-CZ" sz="2000" dirty="0"/>
              <a:t>stanovení požadavků na vzdělání a praxi garantů a lektorů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cs-CZ" sz="2000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77660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cs-CZ" dirty="0"/>
              <a:t>Změny v limitacích pro uzavírání pracovních smluv s pedagogy</a:t>
            </a:r>
            <a:br>
              <a:rPr lang="cs-CZ" b="1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pPr marL="0" indent="0">
              <a:buNone/>
            </a:pPr>
            <a:endParaRPr lang="cs-CZ" strike="sngStrike" dirty="0"/>
          </a:p>
          <a:p>
            <a:pPr marL="0" indent="0">
              <a:buNone/>
            </a:pPr>
            <a:r>
              <a:rPr lang="cs-CZ" b="1" dirty="0"/>
              <a:t>Navrhuje se ke zrušení:</a:t>
            </a:r>
          </a:p>
          <a:p>
            <a:pPr marL="0" indent="0">
              <a:buNone/>
            </a:pPr>
            <a:r>
              <a:rPr lang="cs-CZ" i="1" dirty="0"/>
              <a:t>(3) Celková doba trvání pracovního poměru na dobu určitou pedagogického pracovníka mezi týmiž smluvními stranami nesmí přesáhnout ode dne vzniku prvního pracovního poměru 3 roky</a:t>
            </a:r>
            <a:r>
              <a:rPr lang="cs-CZ" i="1" baseline="30000" dirty="0"/>
              <a:t>23)</a:t>
            </a:r>
            <a:r>
              <a:rPr lang="cs-CZ" i="1" dirty="0"/>
              <a:t>.</a:t>
            </a:r>
          </a:p>
          <a:p>
            <a:pPr marL="0" indent="0">
              <a:buNone/>
            </a:pPr>
            <a:endParaRPr lang="cs-CZ" strike="sngStrike" dirty="0"/>
          </a:p>
          <a:p>
            <a:pPr marL="0" indent="0">
              <a:buNone/>
            </a:pPr>
            <a:endParaRPr lang="cs-CZ" strike="sngStrike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uplatní se obecná úprava v zákoníku práce (tedy dvojí opakování až na celkových 9 let)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091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Platy pedagogických pracovníků „130 %“</a:t>
            </a:r>
            <a:br>
              <a:rPr lang="cs-CZ" sz="2400" b="1" dirty="0"/>
            </a:br>
            <a:br>
              <a:rPr lang="cs-CZ" b="1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endParaRPr lang="cs-CZ" sz="1800" b="1" dirty="0"/>
          </a:p>
          <a:p>
            <a:pPr marL="0" indent="0">
              <a:buNone/>
            </a:pPr>
            <a:r>
              <a:rPr lang="cs-CZ" sz="1800" b="1" dirty="0"/>
              <a:t>Text návrhu:</a:t>
            </a:r>
          </a:p>
          <a:p>
            <a:endParaRPr lang="cs-CZ" sz="1800" b="1" dirty="0"/>
          </a:p>
          <a:p>
            <a:pPr marL="0" indent="0">
              <a:buNone/>
            </a:pPr>
            <a:r>
              <a:rPr lang="cs-CZ" sz="2400" i="1" dirty="0"/>
              <a:t>…aby celková výše finančních prostředků určených na platy pedagogických pracovníků rozepisovaných podle odstavce 3 odpovídala v měsíčním průměru na 1 úvazek </a:t>
            </a:r>
            <a:r>
              <a:rPr lang="cs-CZ" sz="2400" i="1" u="sng" dirty="0"/>
              <a:t>pedagogického pracovníka </a:t>
            </a:r>
            <a:r>
              <a:rPr lang="cs-CZ" sz="2400" i="1" dirty="0"/>
              <a:t>nejméně 1,404násobku průměrné hrubé měsíční nominální mzdy na přepočtené počty zaměstnanců v národním hospodářství dosažené podle zveřejněných údajů Českého statistického úřadu za předminulý kalendářní rok.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 marL="10800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9694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575AE5-6A45-1BD5-3C9A-713D44FDE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558139"/>
            <a:ext cx="10515600" cy="5212687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ukotvení pozice „školského logopeda“ stanovením kvalifikačních předpokladů</a:t>
            </a:r>
          </a:p>
          <a:p>
            <a:endParaRPr lang="cs-CZ" dirty="0"/>
          </a:p>
          <a:p>
            <a:r>
              <a:rPr lang="cs-CZ" sz="2000" dirty="0"/>
              <a:t>kvalifikovanější asistent pedagoga podle § 20 odst. 1) – již nikoliv cestou „studia pro asistenty pedagoga“ v zařízení dalšího vzdělávání pedagogických pracovníků (nově tedy například maturitní zkouška a obecné studium pedagogiky)</a:t>
            </a:r>
          </a:p>
          <a:p>
            <a:pPr marL="954900" lvl="2" indent="-342900"/>
            <a:r>
              <a:rPr lang="cs-CZ" dirty="0"/>
              <a:t>asistent pedagoga, který vykonává přímou pedagogickou činnost spočívající v pomocných výchovných pracích ve škole, bude stále mít možnost této kvalifikační cesty</a:t>
            </a:r>
          </a:p>
          <a:p>
            <a:pPr marL="954900" lvl="2" indent="-342900"/>
            <a:r>
              <a:rPr lang="cs-CZ" dirty="0"/>
              <a:t>přechodné ustanovení: odborná kvalifikace získaná podle zákona č. 563/2004 Sb., ve znění účinném přede dnem nabytí účinnosti tohoto zákona, zůstává nedotčena</a:t>
            </a:r>
          </a:p>
          <a:p>
            <a:endParaRPr lang="cs-CZ" dirty="0"/>
          </a:p>
          <a:p>
            <a:r>
              <a:rPr lang="cs-CZ" dirty="0"/>
              <a:t>dále dílčí změny u jiných pedagogických pozic (např. vychovatel, pedagog volného času) vedené principem rozšíření možností, jak kvalifikaci získat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7754DE-7E87-5251-9422-63BA7993D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14</a:t>
            </a:fld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67E18F4-CA17-FE1D-B7C2-7CF702338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>
            <a:normAutofit fontScale="90000"/>
          </a:bodyPr>
          <a:lstStyle/>
          <a:p>
            <a:r>
              <a:rPr lang="cs-CZ" dirty="0"/>
              <a:t>Další změny zákona</a:t>
            </a:r>
            <a:br>
              <a:rPr lang="cs-CZ" sz="2400" b="1" dirty="0"/>
            </a:br>
            <a:br>
              <a:rPr lang="cs-CZ" b="1" dirty="0"/>
            </a:b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4613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8704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  a Shrnutí dosavadního procesu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endParaRPr lang="cs-CZ" dirty="0"/>
          </a:p>
          <a:p>
            <a:r>
              <a:rPr lang="cs-CZ" dirty="0"/>
              <a:t>zákon č. 563/2004 Sb., o pedagogických pracovnících a o změně některých zákonů </a:t>
            </a:r>
          </a:p>
          <a:p>
            <a:pPr marL="108000" indent="0">
              <a:buNone/>
            </a:pPr>
            <a:endParaRPr lang="cs-CZ" dirty="0"/>
          </a:p>
          <a:p>
            <a:r>
              <a:rPr lang="cs-CZ" dirty="0"/>
              <a:t>účinnost od 1.1.2005</a:t>
            </a:r>
          </a:p>
          <a:p>
            <a:endParaRPr lang="cs-CZ" dirty="0"/>
          </a:p>
          <a:p>
            <a:r>
              <a:rPr lang="cs-CZ" dirty="0"/>
              <a:t>tento zákon upravuje právní postavení pedagogických pracovníků: předpoklady pro výkon jejich činnosti, některé odchylky v pracovněprávních záležitostech, pracovní dobu pedagogických pracovníků a jejich další vzdělávání apod.</a:t>
            </a:r>
          </a:p>
          <a:p>
            <a:endParaRPr lang="cs-CZ" b="1" u="sng" dirty="0"/>
          </a:p>
          <a:p>
            <a:endParaRPr lang="cs-CZ" b="1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8277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656555-BD67-083C-6590-FECDB427C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466344"/>
            <a:ext cx="10515600" cy="5710620"/>
          </a:xfrm>
        </p:spPr>
        <p:txBody>
          <a:bodyPr/>
          <a:lstStyle/>
          <a:p>
            <a:r>
              <a:rPr lang="cs-CZ" b="1" u="sng" dirty="0"/>
              <a:t>Projednávání „této“ novely:</a:t>
            </a:r>
          </a:p>
          <a:p>
            <a:r>
              <a:rPr lang="cs-CZ" b="1" u="sng" dirty="0"/>
              <a:t>1. etapa</a:t>
            </a:r>
          </a:p>
          <a:p>
            <a:r>
              <a:rPr lang="cs-CZ" dirty="0"/>
              <a:t>22.5.2018 – návrh zaslán do vnějšího připomínkového řízení</a:t>
            </a:r>
          </a:p>
          <a:p>
            <a:r>
              <a:rPr lang="cs-CZ" dirty="0"/>
              <a:t>27.5.2019 – návrh schválila vláda</a:t>
            </a:r>
          </a:p>
          <a:p>
            <a:r>
              <a:rPr lang="cs-CZ" dirty="0"/>
              <a:t>27.1.2021 – návrh schválila Poslanecká sněmovna – se zásadními změnami týkajícími se odměňování pedagogických pracovníků</a:t>
            </a:r>
          </a:p>
          <a:p>
            <a:r>
              <a:rPr lang="cs-CZ" dirty="0"/>
              <a:t>15.6.2021 – návrh vrácen Senátem Poslanecké sněmovně s pozměňovacími návrhy</a:t>
            </a:r>
          </a:p>
          <a:p>
            <a:r>
              <a:rPr lang="cs-CZ" dirty="0"/>
              <a:t>Poslanecká sněmovna již znovu do voleb neprojednala</a:t>
            </a:r>
          </a:p>
          <a:p>
            <a:endParaRPr lang="cs-CZ" b="1" u="sng" dirty="0"/>
          </a:p>
          <a:p>
            <a:r>
              <a:rPr lang="cs-CZ" b="1" u="sng" dirty="0"/>
              <a:t>2. etapa</a:t>
            </a:r>
          </a:p>
          <a:p>
            <a:r>
              <a:rPr lang="cs-CZ" dirty="0"/>
              <a:t>25.2.2022 – návrh zaslán do vnějšího připomínkového řízení</a:t>
            </a:r>
          </a:p>
          <a:p>
            <a:r>
              <a:rPr lang="cs-CZ" dirty="0"/>
              <a:t>17.8.2022 – návrh schválila vláda</a:t>
            </a:r>
          </a:p>
          <a:p>
            <a:r>
              <a:rPr lang="cs-CZ" dirty="0"/>
              <a:t>nyní bude zahájeno projednávání v Poslanecké sněmovně Parlamentu ČR</a:t>
            </a:r>
          </a:p>
          <a:p>
            <a:r>
              <a:rPr lang="cs-CZ" dirty="0"/>
              <a:t>navrhovaná účinnost – 1. září 2023, u problematiky rozpočtu na platy odložení na 1. ledna 2024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0DB6925-1DE0-D098-1CCE-3C7FD13A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086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cíle návrhu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63040"/>
            <a:ext cx="10515600" cy="4713923"/>
          </a:xfrm>
        </p:spPr>
        <p:txBody>
          <a:bodyPr/>
          <a:lstStyle/>
          <a:p>
            <a:r>
              <a:rPr lang="cs-CZ" dirty="0"/>
              <a:t>jedním z nástrojů naplnění programového prohlášení vlády z ledna 2022 </a:t>
            </a:r>
          </a:p>
          <a:p>
            <a:pPr lvl="1"/>
            <a:r>
              <a:rPr lang="cs-CZ" dirty="0"/>
              <a:t>	– vytvořit podmínky pro posílení klíčové role ředitele školy, především v oblasti řízení lidí a 	pedagogického procesu</a:t>
            </a:r>
          </a:p>
          <a:p>
            <a:pPr lvl="1"/>
            <a:r>
              <a:rPr lang="cs-CZ" dirty="0"/>
              <a:t>	- zajistit kvalitní platové ohodnocení pedagogických pracovníků</a:t>
            </a:r>
          </a:p>
          <a:p>
            <a:endParaRPr lang="cs-CZ" dirty="0"/>
          </a:p>
          <a:p>
            <a:pPr marL="108000" indent="0">
              <a:buNone/>
            </a:pPr>
            <a:r>
              <a:rPr lang="cs-CZ" dirty="0"/>
              <a:t>Hlavní okruhy:</a:t>
            </a:r>
          </a:p>
          <a:p>
            <a:r>
              <a:rPr lang="cs-CZ" dirty="0"/>
              <a:t>institut uznání splnění předpokladu odborné kvalifikace učitele druhého stupně základní školy nebo učitele střední školy</a:t>
            </a:r>
          </a:p>
          <a:p>
            <a:r>
              <a:rPr lang="cs-CZ" dirty="0"/>
              <a:t>zakotvení výše rozpočtu určeného na platy pedagogů </a:t>
            </a:r>
          </a:p>
          <a:p>
            <a:r>
              <a:rPr lang="cs-CZ" dirty="0"/>
              <a:t>zakotvení adaptačního období začínajících učitelů a pozice „uvádějícího učitele“</a:t>
            </a:r>
          </a:p>
          <a:p>
            <a:r>
              <a:rPr lang="cs-CZ" dirty="0"/>
              <a:t>základní ukotvení nové pozice „provázejícího učitele“, který vede praxi pregraduálních žáků a studentů učitelství v regionálním školství</a:t>
            </a:r>
          </a:p>
          <a:p>
            <a:r>
              <a:rPr lang="cs-CZ" dirty="0"/>
              <a:t>změna v systému akreditací programů dalšího vzdělávání</a:t>
            </a:r>
          </a:p>
          <a:p>
            <a:pPr lvl="1"/>
            <a:r>
              <a:rPr lang="cs-CZ" b="1" dirty="0"/>
              <a:t>				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62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97BE6F-241D-215E-D7A6-3674FF805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Institut uznání splnění předpokladu odborné kvalifikace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B0A75-A829-938D-531C-6BDB168F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pPr marL="108000" indent="0">
              <a:buNone/>
            </a:pPr>
            <a:r>
              <a:rPr lang="cs-CZ" b="1" dirty="0"/>
              <a:t>Učitel druhého stupně základní školy nebo učitele všeobecně-vzdělávacích předmětů střední školy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 u="sng" dirty="0"/>
              <a:t>oprávnění</a:t>
            </a:r>
            <a:r>
              <a:rPr lang="cs-CZ" dirty="0"/>
              <a:t> ředitele konkrétní školy dočasně písemně uznat předpoklad odborné kvalifikace za splněný, pokud se jedná o zaměstnance: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  <a:p>
            <a:pPr marL="954900" lvl="2" indent="-342900"/>
            <a:r>
              <a:rPr lang="cs-CZ" dirty="0"/>
              <a:t>který je absolventem </a:t>
            </a:r>
            <a:r>
              <a:rPr lang="cs-CZ" u="sng" dirty="0"/>
              <a:t>magisterského</a:t>
            </a:r>
            <a:r>
              <a:rPr lang="cs-CZ" dirty="0"/>
              <a:t> studijního programu, jehož zaměření odpovídá charakteru vyučovaného předmětu, nebo </a:t>
            </a:r>
          </a:p>
          <a:p>
            <a:pPr lvl="2" indent="0">
              <a:buNone/>
            </a:pPr>
            <a:endParaRPr lang="cs-CZ" dirty="0"/>
          </a:p>
          <a:p>
            <a:pPr marL="954900" lvl="2" indent="-342900"/>
            <a:r>
              <a:rPr lang="cs-CZ" dirty="0"/>
              <a:t>který je absolventem </a:t>
            </a:r>
            <a:r>
              <a:rPr lang="cs-CZ" u="sng" dirty="0"/>
              <a:t>bakalářského</a:t>
            </a:r>
            <a:r>
              <a:rPr lang="cs-CZ" dirty="0"/>
              <a:t> studijního programu v oblasti pedagogických věd a současně je studentem </a:t>
            </a:r>
            <a:r>
              <a:rPr lang="cs-CZ" u="sng" dirty="0"/>
              <a:t>navazujícího magisterského </a:t>
            </a:r>
            <a:r>
              <a:rPr lang="cs-CZ" dirty="0"/>
              <a:t>studijního programu zaměřeného na přípravu příslušných učitelů</a:t>
            </a:r>
          </a:p>
          <a:p>
            <a:pPr lvl="1"/>
            <a:endParaRPr lang="cs-CZ" dirty="0"/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B4B0D7-06D3-CE66-B429-4B5469EAF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72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97BE6F-241D-215E-D7A6-3674FF805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Institut uznání splnění předpokladu odborné kvalifikace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B0A75-A829-938D-531C-6BDB168FF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558139"/>
            <a:ext cx="10515600" cy="4618824"/>
          </a:xfrm>
        </p:spPr>
        <p:txBody>
          <a:bodyPr/>
          <a:lstStyle/>
          <a:p>
            <a:pPr lvl="1"/>
            <a:r>
              <a:rPr lang="cs-CZ" b="1" dirty="0"/>
              <a:t>Učitel odborných předmětů, praktického vyučování nebo odborného výcviku střední školy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b="1" dirty="0"/>
          </a:p>
          <a:p>
            <a:pPr marL="450900" lvl="1" indent="-342900">
              <a:buFont typeface="Arial" panose="020B0604020202020204" pitchFamily="34" charset="0"/>
              <a:buChar char="•"/>
            </a:pPr>
            <a:r>
              <a:rPr lang="cs-CZ" u="sng" dirty="0"/>
              <a:t>oprávnění</a:t>
            </a:r>
            <a:r>
              <a:rPr lang="cs-CZ" dirty="0"/>
              <a:t> ředitele konkrétní školy dočasně písemně uznat předpoklad odborné kvalifikace za splněný, pokud se jedná o zaměstnance:</a:t>
            </a:r>
          </a:p>
          <a:p>
            <a:pPr marL="954900" lvl="2" indent="-342900"/>
            <a:endParaRPr lang="cs-CZ" dirty="0"/>
          </a:p>
          <a:p>
            <a:pPr marL="954900" lvl="2" indent="-342900"/>
            <a:r>
              <a:rPr lang="cs-CZ" dirty="0"/>
              <a:t>který je absolventem příslušného stupně  vzdělání v oboru, jehož </a:t>
            </a:r>
            <a:r>
              <a:rPr lang="cs-CZ" u="sng" dirty="0"/>
              <a:t>zaměření odpovídá charakteru vyučovaného předmětu</a:t>
            </a:r>
            <a:r>
              <a:rPr lang="cs-CZ" dirty="0"/>
              <a:t>, a který vykonával souvislou praxi v oboru nejméně 5 let</a:t>
            </a:r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  <a:p>
            <a:pPr marL="450900" lvl="1" indent="-342900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B4B0D7-06D3-CE66-B429-4B5469EAF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046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73CF3D-FB8E-BE2C-1005-19B935B7F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553873"/>
            <a:ext cx="10515600" cy="5304127"/>
          </a:xfrm>
        </p:spPr>
        <p:txBody>
          <a:bodyPr/>
          <a:lstStyle/>
          <a:p>
            <a:endParaRPr lang="cs-CZ" sz="2000" dirty="0"/>
          </a:p>
          <a:p>
            <a:r>
              <a:rPr lang="cs-CZ" sz="2000" dirty="0"/>
              <a:t>nejdéle na dobu tří let ode dne, kdy zaměstnanec tuto pedagogickou činnost začal vykonávat a to i v souhrnu u více zaměstnavatelů (sdělení zaměstnance o případném využití této doby u jiných zaměstnavatelů)</a:t>
            </a:r>
          </a:p>
          <a:p>
            <a:endParaRPr lang="cs-CZ" sz="2000" dirty="0"/>
          </a:p>
          <a:p>
            <a:r>
              <a:rPr lang="cs-CZ" sz="2000" dirty="0"/>
              <a:t>jedná se o pracovně-právní úkon ředitele školy </a:t>
            </a:r>
          </a:p>
          <a:p>
            <a:endParaRPr lang="cs-CZ" sz="2000" dirty="0"/>
          </a:p>
          <a:p>
            <a:r>
              <a:rPr lang="cs-CZ" sz="2000" dirty="0"/>
              <a:t>nutnost získání odpovídající odborné kvalifikace do uplynutí této doby, aby mohl být dále zaměstnán jako kvalifikovaný učitel</a:t>
            </a:r>
          </a:p>
          <a:p>
            <a:endParaRPr lang="cs-CZ" sz="2000" dirty="0"/>
          </a:p>
          <a:p>
            <a:r>
              <a:rPr lang="cs-CZ" sz="2000" dirty="0"/>
              <a:t>o využití výjimky rozhoduje ředitel školy (§ 164 odst. 1 písm. c) školského zákona – ředitel školy odpovídá za odbornou a pedagogickou úroveň vzdělávání) </a:t>
            </a:r>
          </a:p>
          <a:p>
            <a:endParaRPr lang="cs-CZ" sz="2000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641C38-85F8-2000-13F7-6D6FC2816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7</a:t>
            </a:fld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29D534-EE9F-CE83-8725-0959C6F9D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</p:spPr>
        <p:txBody>
          <a:bodyPr/>
          <a:lstStyle/>
          <a:p>
            <a:r>
              <a:rPr lang="cs-CZ" dirty="0"/>
              <a:t>Institut uznání splnění předpokladu odborné kvalifikace</a:t>
            </a:r>
          </a:p>
        </p:txBody>
      </p:sp>
    </p:spTree>
    <p:extLst>
      <p:ext uri="{BB962C8B-B14F-4D97-AF65-F5344CB8AC3E}">
        <p14:creationId xmlns:p14="http://schemas.microsoft.com/office/powerpoint/2010/main" val="124347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Adaptační období učitele a uvádějící učitel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36914"/>
            <a:ext cx="10515600" cy="47400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povinnost školy (všechny druhy podle školského zákona) poskytnout podporu učiteli po dobu jeho </a:t>
            </a:r>
            <a:r>
              <a:rPr lang="cs-CZ" u="sng" dirty="0"/>
              <a:t>adaptačního období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u="sng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adaptační období – trvá od vzniku prvního pracovního poměru jako učitele do skončení 2 let trvání pracovního poměru k této první škole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5764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CBC7F9-5EC3-41BA-907E-295DD9561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Adaptační období učitele a uvádějící učitel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99C3DDA-22C3-402F-A165-0469D5D11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436914"/>
            <a:ext cx="10515600" cy="4740049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podpora spočívá zejména v určení </a:t>
            </a:r>
            <a:r>
              <a:rPr lang="cs-CZ" u="sng" dirty="0"/>
              <a:t>uvádějícího učitele </a:t>
            </a:r>
            <a:r>
              <a:rPr lang="cs-CZ" dirty="0"/>
              <a:t>– metodicky vede začínajícího učitele, průběžně a pravidelně hodnotí jeho přímou pedagogickou činnost a výkon prací souvisejících, seznamuje s činností školy a s její dokumentací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návaznost na § 161 odst. 1 písm. a) bod 4. školského zákona – institut </a:t>
            </a:r>
            <a:r>
              <a:rPr lang="cs-CZ" u="sng" dirty="0"/>
              <a:t>normativu jako roční výše výdajů státního rozpočtu na další výdaje školy související s adaptačním období </a:t>
            </a:r>
            <a:r>
              <a:rPr lang="cs-CZ" dirty="0"/>
              <a:t>podle jiného prvního předpisu připadající na 1 učitele v adaptačním období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činnost uvádějícího učitele je vykonávána v rámci činností souvisejících s PPČ učitele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63FCC9-BFED-41BE-9F2D-34E7F916E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6230103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2A1C79EA2A0BE43AF15D34ABE93DBC5" ma:contentTypeVersion="4" ma:contentTypeDescription="Vytvoří nový dokument" ma:contentTypeScope="" ma:versionID="739e4989f36fddc825f512c03a6f688b">
  <xsd:schema xmlns:xsd="http://www.w3.org/2001/XMLSchema" xmlns:xs="http://www.w3.org/2001/XMLSchema" xmlns:p="http://schemas.microsoft.com/office/2006/metadata/properties" xmlns:ns2="22a71077-ce1a-4204-9bb0-58248db92961" xmlns:ns3="9433aa81-25e7-40b1-9af8-9d2e2c2f9881" targetNamespace="http://schemas.microsoft.com/office/2006/metadata/properties" ma:root="true" ma:fieldsID="086a5df962dc4d613e0241326d1ec0be" ns2:_="" ns3:_="">
    <xsd:import namespace="22a71077-ce1a-4204-9bb0-58248db92961"/>
    <xsd:import namespace="9433aa81-25e7-40b1-9af8-9d2e2c2f98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a71077-ce1a-4204-9bb0-58248db92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33aa81-25e7-40b1-9af8-9d2e2c2f98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433aa81-25e7-40b1-9af8-9d2e2c2f9881">
      <UserInfo>
        <DisplayName>Cahová Lenka</DisplayName>
        <AccountId>10</AccountId>
        <AccountType/>
      </UserInfo>
      <UserInfo>
        <DisplayName>Jurková Tereza</DisplayName>
        <AccountId>22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437B260B-82BD-4363-A391-5AB139CB10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754DFC-369A-473E-A248-975EF543BA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a71077-ce1a-4204-9bb0-58248db92961"/>
    <ds:schemaRef ds:uri="9433aa81-25e7-40b1-9af8-9d2e2c2f98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CF97BC-EB5A-4776-BFA5-242143335055}">
  <ds:schemaRefs>
    <ds:schemaRef ds:uri="22a71077-ce1a-4204-9bb0-58248db92961"/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9433aa81-25e7-40b1-9af8-9d2e2c2f988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4532</TotalTime>
  <Words>1039</Words>
  <Application>Microsoft Office PowerPoint</Application>
  <PresentationFormat>Širokoúhlá obrazovka</PresentationFormat>
  <Paragraphs>140</Paragraphs>
  <Slides>15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Vlastní návrh</vt:lpstr>
      <vt:lpstr>   Návrh novely zákona o pedagogických pracovnících – představení základních změn </vt:lpstr>
      <vt:lpstr>Úvod  a Shrnutí dosavadního procesu</vt:lpstr>
      <vt:lpstr>Prezentace aplikace PowerPoint</vt:lpstr>
      <vt:lpstr>Hlavní cíle návrhu</vt:lpstr>
      <vt:lpstr>Institut uznání splnění předpokladu odborné kvalifikace</vt:lpstr>
      <vt:lpstr>Institut uznání splnění předpokladu odborné kvalifikace</vt:lpstr>
      <vt:lpstr>Institut uznání splnění předpokladu odborné kvalifikace</vt:lpstr>
      <vt:lpstr>Adaptační období učitele a uvádějící učitel</vt:lpstr>
      <vt:lpstr>Adaptační období učitele a uvádějící učitel</vt:lpstr>
      <vt:lpstr>Provázející učitel</vt:lpstr>
      <vt:lpstr>Další vzdělávání pedagogických pracovníků </vt:lpstr>
      <vt:lpstr>Změny v limitacích pro uzavírání pracovních smluv s pedagogy  </vt:lpstr>
      <vt:lpstr>Platy pedagogických pracovníků „130 %“   </vt:lpstr>
      <vt:lpstr>Další změny zákona   </vt:lpstr>
      <vt:lpstr>Prezentace aplikace PowerPoint</vt:lpstr>
    </vt:vector>
  </TitlesOfParts>
  <Company>Ministerstvo školství, mládeže a tělovýchovy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financování regionálního školství</dc:title>
  <dc:creator>Matušková Zuzana</dc:creator>
  <cp:lastModifiedBy>Němčák Vítězslav</cp:lastModifiedBy>
  <cp:revision>380</cp:revision>
  <cp:lastPrinted>2022-11-08T09:41:31Z</cp:lastPrinted>
  <dcterms:created xsi:type="dcterms:W3CDTF">2019-01-09T13:02:45Z</dcterms:created>
  <dcterms:modified xsi:type="dcterms:W3CDTF">2022-11-08T09:43:29Z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0x01010062A1C79EA2A0BE43AF15D34ABE93DBC5</vt:lpwstr>
  </property>
</Properties>
</file>