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78" d="100"/>
          <a:sy n="78" d="100"/>
        </p:scale>
        <p:origin x="37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7BFBCCA-568F-43E0-A76E-CEBC9CEEEFC9}" type="datetimeFigureOut">
              <a:rPr lang="cs-CZ" smtClean="0"/>
              <a:t>06.11.2022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3DDAD2-51ED-491B-BC6F-DDA2F8F80D3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57387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10D9703-9D19-C888-8824-FAF0BC2326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DC5AB893-61B2-29E8-9C1F-0E2C4B20482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75CDAC1-C941-6FD3-291E-9C554C9D93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8FEE-6C13-49F0-9ED7-5109599B8D20}" type="datetime1">
              <a:rPr lang="cs-CZ" smtClean="0"/>
              <a:t>06.11.2022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B2465B4A-D5B2-E326-1A70-5DD951DEEB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1D1F1BD9-4121-D8B1-F2DB-FE05D2A8C0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719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0BA7FCF-52FD-5FC1-1C8C-0CB7481D04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00BCAC4F-34E8-ED61-633C-645ACA8709A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FCE31D5-66B0-50C1-2B65-99B45CFE0C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E4093F-371C-4AC4-8361-C6ECB003F61D}" type="datetime1">
              <a:rPr lang="cs-CZ" smtClean="0"/>
              <a:t>06.11.2022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4E929B3B-0BA6-5596-7730-D9262CF814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11E4C2E-BCB5-2021-67F4-B32D71123C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845561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CFA011AF-B405-E44C-F602-CD148B87CF8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3A17F46A-F7EA-672C-4719-9836225295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9A6FDFB-25AB-5FDC-460B-7D5F7E5CE1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4B7AD0-6029-46FC-A49E-4E3EC56DE6D2}" type="datetime1">
              <a:rPr lang="cs-CZ" smtClean="0"/>
              <a:t>06.11.2022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5DA4A3D4-7FF8-F8B7-3618-97DF999670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98D7DA11-47A0-54D9-EB73-42459A5BDC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03770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79E0228-3CBC-DC87-C82F-A96ED04AF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0E45FF7-14DB-AAF0-7F6E-32F25B5F657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BB66A34-BF37-F9ED-D95C-5E893DBBA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7F9F3C-8D55-472D-A44F-7138A1311BE7}" type="datetime1">
              <a:rPr lang="cs-CZ" smtClean="0"/>
              <a:t>06.11.2022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38A9EDA0-441D-7674-8484-0FD89F4678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D7EA34D8-4FFA-2B68-6FDD-C982869CE1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58052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13B2093-1D6E-B40C-AE00-0CF7561F50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9C175C15-E1A7-DEA5-9508-3542EDE913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221DC63B-C42D-C103-CBC0-F6BFC7C76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212034-0E62-420D-BD15-190BFD8AA443}" type="datetime1">
              <a:rPr lang="cs-CZ" smtClean="0"/>
              <a:t>06.11.2022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1B21A88C-A37D-1DFF-8054-991E0E362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FDF19506-2F15-BC6F-9BB5-8F0DB6F82B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655544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6B4B21A-3D7C-2DBA-C47B-5E6F355C9D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92F3398-8ED3-B992-1AD0-E22363BA0E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CC860AC-1616-762C-CACC-983B7362B7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8842EE1-D174-9108-2DF6-03B6D23F02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5C7516-6D50-457B-9CD2-B816F7EAA9F6}" type="datetime1">
              <a:rPr lang="cs-CZ" smtClean="0"/>
              <a:t>06.11.2022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86357891-6F63-3681-D371-D1DA3DBF40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5A88E21E-D5EF-945E-B4A1-B3D6E8D945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863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D4F9CBE-769A-82C4-2899-BF27F38092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6ACD034D-5831-C84F-E62A-0E0580AF9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96FC59D3-0E0B-E464-B585-6681B69B10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091871E4-D8FE-AAF5-9482-5A358B061D9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649E7C3C-1728-D32F-5F77-E3027826619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C165B81F-7A41-A4A2-A453-2A80FFA172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9EF08E-9E0A-4141-ACB8-9716C71F5BD6}" type="datetime1">
              <a:rPr lang="cs-CZ" smtClean="0"/>
              <a:t>06.11.2022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9D49C69B-6E98-9F6D-6CFB-936B58CA9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DCC54568-B10A-2974-E6AC-494BCA824C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8040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E08B53B-182A-F9D9-1667-617B95FF7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32732753-E784-D98B-0157-A1A5CB38EC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C6F428-0FDF-4BE2-A7EA-517815323ADE}" type="datetime1">
              <a:rPr lang="cs-CZ" smtClean="0"/>
              <a:t>06.11.2022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DB68C8A0-24E7-0052-D7A2-C58071F6C3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E1F6A0E-3DD3-7067-1F4A-4106D0C3DA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0339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03D83C86-510C-1F22-CDC1-0DBD67FD1E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FC0E6-1C6B-4F0E-8BDF-6D68BE6B8DCE}" type="datetime1">
              <a:rPr lang="cs-CZ" smtClean="0"/>
              <a:t>06.11.2022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D53B6D01-6D5D-6E12-CFDC-CE7CBBB313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1CBBEC43-7873-3358-C06B-FA4EB09123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134656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6FB6B9C-1519-30B0-A308-8F448D7DB3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825E266-4208-22A8-D26A-1573E1F1FC8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83D2E30D-586D-21FA-08CE-71AC60F948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7981669-3E92-FE2E-4805-5E9395A2E2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CAF692-4BA3-423E-A563-8CAA9E8CE9CD}" type="datetime1">
              <a:rPr lang="cs-CZ" smtClean="0"/>
              <a:t>06.11.2022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74F4414B-E73B-D0FC-C788-2243C3AF5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25975D90-8394-D709-F674-2A3B68B57B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61798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E46520C-D216-4873-2791-603C4FA25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6BD80F28-048F-AB97-981A-01E1696DF6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DE3E42D5-38F1-C7D5-B91B-D17A756F900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DB8F0CCF-3D06-ABBE-E0E7-61501B02A5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8A4476-1992-4367-88BB-FF946CB744C6}" type="datetime1">
              <a:rPr lang="cs-CZ" smtClean="0"/>
              <a:t>06.11.2022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8BEDB2-1A5C-BB4E-470F-8547EFBE3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18C52108-BEF9-C5B8-022C-2B29A828D9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0651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62CF701-84D1-A98B-AFB3-5CBCA25C8D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C6B7D653-D348-D68B-06E5-BD7141E770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622AAE7-A4D3-855F-BE62-6ED6BFAEB9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3DC8B0-D8FC-41ED-88FE-75E3CEB0844D}" type="datetime1">
              <a:rPr lang="cs-CZ" smtClean="0"/>
              <a:t>06.11.2022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A88D23B6-762F-A0ED-DB3E-D3957250A6A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7C9925CC-9C04-41BB-CED1-B2A31A85E04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DFD9B5-D1B8-4384-AEB5-6C4A905848A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31891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6" name="Rectangle 35">
            <a:extLst>
              <a:ext uri="{FF2B5EF4-FFF2-40B4-BE49-F238E27FC236}">
                <a16:creationId xmlns:a16="http://schemas.microsoft.com/office/drawing/2014/main" id="{19D32F93-50AC-4C46-A5DB-291C60DDB7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Right Triangle 37">
            <a:extLst>
              <a:ext uri="{FF2B5EF4-FFF2-40B4-BE49-F238E27FC236}">
                <a16:creationId xmlns:a16="http://schemas.microsoft.com/office/drawing/2014/main" id="{827DC2C4-B485-428A-BF4A-472D2967F4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EE04B5EB-F158-4507-90DD-BD23620C7C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1B44BBE9-F064-84B8-0050-5CF7773DD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5200" y="1383528"/>
            <a:ext cx="5925989" cy="3167510"/>
          </a:xfrm>
        </p:spPr>
        <p:txBody>
          <a:bodyPr anchor="b">
            <a:normAutofit/>
          </a:bodyPr>
          <a:lstStyle/>
          <a:p>
            <a:pPr algn="r"/>
            <a:r>
              <a:rPr lang="cs-CZ" sz="8200" b="1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NEDOSTATEK UČITELŮ</a:t>
            </a:r>
            <a:endParaRPr lang="cs-CZ" sz="8200" b="1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11FACEA3-3CBA-1590-ED2A-9D13F94117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65201" y="4582814"/>
            <a:ext cx="5925987" cy="1312657"/>
          </a:xfrm>
        </p:spPr>
        <p:txBody>
          <a:bodyPr anchor="t">
            <a:normAutofit/>
          </a:bodyPr>
          <a:lstStyle/>
          <a:p>
            <a:pPr algn="r"/>
            <a:endParaRPr lang="cs-CZ" dirty="0">
              <a:effectLst/>
            </a:endParaRPr>
          </a:p>
          <a:p>
            <a:pPr algn="r"/>
            <a:r>
              <a:rPr lang="cs-CZ" sz="3600" b="1" dirty="0">
                <a:effectLst/>
              </a:rPr>
              <a:t>Problém, nebo mýtus?</a:t>
            </a:r>
            <a:endParaRPr lang="cs-CZ" sz="3600" b="1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247D2BF1-396C-2917-6E9D-0140C2AA2023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3867" b="-2"/>
          <a:stretch/>
        </p:blipFill>
        <p:spPr>
          <a:xfrm>
            <a:off x="7599141" y="2209474"/>
            <a:ext cx="2489414" cy="2489416"/>
          </a:xfrm>
          <a:prstGeom prst="rect">
            <a:avLst/>
          </a:prstGeom>
        </p:spPr>
      </p:pic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1A4AB85-47FF-3C45-179C-2A9E1A84EB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4689" y="4887261"/>
            <a:ext cx="1669112" cy="1008213"/>
          </a:xfrm>
          <a:prstGeom prst="ellipse">
            <a:avLst/>
          </a:prstGeo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BDFD9B5-D1B8-4384-AEB5-6C4A905848A9}" type="slidenum">
              <a:rPr lang="cs-CZ" sz="41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1</a:t>
            </a:fld>
            <a:endParaRPr lang="cs-CZ" sz="41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163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650278-2D6F-26CB-24A3-47C5AE6E59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…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C1BE149-11B5-06E7-A77A-9A7A354C2E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..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674D5D5D-134E-E460-6555-C5AD718109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DFD9B5-D1B8-4384-AEB5-6C4A905848A9}" type="slidenum">
              <a:rPr lang="cs-CZ" smtClean="0"/>
              <a:t>10</a:t>
            </a:fld>
            <a:endParaRPr lang="cs-CZ"/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7EFAABF5-5109-D47E-3AA2-83225D8C61A2}"/>
              </a:ext>
            </a:extLst>
          </p:cNvPr>
          <p:cNvSpPr txBox="1"/>
          <p:nvPr/>
        </p:nvSpPr>
        <p:spPr>
          <a:xfrm>
            <a:off x="2163097" y="2723224"/>
            <a:ext cx="861305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7200" b="1" dirty="0">
                <a:solidFill>
                  <a:schemeClr val="accent1">
                    <a:lumMod val="75000"/>
                  </a:scheme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Uč</a:t>
            </a:r>
            <a:r>
              <a:rPr lang="cs-CZ" sz="7200" b="1" dirty="0">
                <a:solidFill>
                  <a:schemeClr val="accent1">
                    <a:lumMod val="75000"/>
                  </a:schemeClr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it (se) na jihu je IN</a:t>
            </a:r>
            <a:endParaRPr lang="cs-CZ" sz="7200" dirty="0"/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150EA166-C34C-2A77-436B-126B5E00636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721" y="941388"/>
            <a:ext cx="1739900" cy="149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59791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A8B5ACC1-D918-1261-B6BC-39966B5F33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cs-CZ" sz="5600" b="1"/>
              <a:t>Ředitelská kazuistika: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6AC1A2FC-A58D-E9F2-8CC0-514D47F840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cs-CZ" sz="2000" b="1" dirty="0"/>
              <a:t>2003 – hledám </a:t>
            </a:r>
            <a:r>
              <a:rPr lang="cs-CZ" sz="2000" b="1" dirty="0" err="1"/>
              <a:t>matikáře</a:t>
            </a:r>
            <a:endParaRPr lang="cs-CZ" sz="2000" b="1" dirty="0"/>
          </a:p>
          <a:p>
            <a:r>
              <a:rPr lang="cs-CZ" sz="2000" b="1" dirty="0"/>
              <a:t>2004 – hledám </a:t>
            </a:r>
            <a:r>
              <a:rPr lang="cs-CZ" sz="2000" b="1" dirty="0" err="1"/>
              <a:t>matikáře</a:t>
            </a:r>
            <a:endParaRPr lang="cs-CZ" sz="2000" b="1" dirty="0"/>
          </a:p>
          <a:p>
            <a:pPr lvl="0"/>
            <a:r>
              <a:rPr lang="cs-CZ" sz="2000" b="1" dirty="0"/>
              <a:t>2005 – hledám </a:t>
            </a:r>
            <a:r>
              <a:rPr lang="cs-CZ" sz="2000" b="1" dirty="0" err="1"/>
              <a:t>matikáře</a:t>
            </a:r>
            <a:endParaRPr lang="cs-CZ" sz="2000" b="1" dirty="0"/>
          </a:p>
          <a:p>
            <a:pPr lvl="0"/>
            <a:r>
              <a:rPr lang="cs-CZ" sz="2000" b="1" dirty="0"/>
              <a:t>2006 – hledám </a:t>
            </a:r>
            <a:r>
              <a:rPr lang="cs-CZ" sz="2000" b="1" dirty="0" err="1"/>
              <a:t>matikáře</a:t>
            </a:r>
            <a:r>
              <a:rPr lang="cs-CZ" sz="2000" b="1" dirty="0"/>
              <a:t> a fyzikáře </a:t>
            </a:r>
          </a:p>
          <a:p>
            <a:pPr lvl="0"/>
            <a:r>
              <a:rPr lang="cs-CZ" sz="2000" b="1" dirty="0"/>
              <a:t>2007 – hledám </a:t>
            </a:r>
            <a:r>
              <a:rPr lang="cs-CZ" sz="2000" b="1" dirty="0" err="1"/>
              <a:t>matikáře</a:t>
            </a:r>
            <a:r>
              <a:rPr lang="cs-CZ" sz="2000" b="1" dirty="0"/>
              <a:t>, fyzikáře a informatika</a:t>
            </a:r>
          </a:p>
          <a:p>
            <a:pPr lvl="0"/>
            <a:r>
              <a:rPr lang="cs-CZ" sz="2000" b="1" dirty="0"/>
              <a:t>2008 – hledám </a:t>
            </a:r>
            <a:r>
              <a:rPr lang="cs-CZ" sz="2000" b="1" dirty="0" err="1"/>
              <a:t>matikáře</a:t>
            </a:r>
            <a:r>
              <a:rPr lang="cs-CZ" sz="2000" b="1" dirty="0"/>
              <a:t>, fyzikáře a informatika</a:t>
            </a:r>
          </a:p>
          <a:p>
            <a:pPr lvl="0"/>
            <a:r>
              <a:rPr lang="cs-CZ" sz="2000" b="1" dirty="0"/>
              <a:t>…….</a:t>
            </a:r>
          </a:p>
          <a:p>
            <a:pPr lvl="0"/>
            <a:r>
              <a:rPr lang="cs-CZ" sz="2000" b="1" dirty="0"/>
              <a:t>2020 – ředitel elitního gymnázia hledá </a:t>
            </a:r>
            <a:r>
              <a:rPr lang="cs-CZ" sz="2000" b="1" dirty="0" err="1"/>
              <a:t>matikáře</a:t>
            </a:r>
            <a:r>
              <a:rPr lang="cs-CZ" sz="2000" b="1" dirty="0"/>
              <a:t> a fyzikáře</a:t>
            </a:r>
          </a:p>
          <a:p>
            <a:pPr marL="0" indent="0">
              <a:buNone/>
            </a:pPr>
            <a:endParaRPr lang="cs-CZ" sz="2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6038272-D865-8C99-4EEF-8A34E365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3496" y="4892040"/>
            <a:ext cx="1673352" cy="1005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BDFD9B5-D1B8-4384-AEB5-6C4A905848A9}" type="slidenum">
              <a:rPr lang="cs-CZ" sz="6600" b="1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2</a:t>
            </a:fld>
            <a:endParaRPr lang="cs-CZ" sz="6600" b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254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4026A73-1F7F-49F2-B319-8CA3B3D532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21732" y="321733"/>
            <a:ext cx="11546828" cy="6214534"/>
          </a:xfrm>
          <a:custGeom>
            <a:avLst/>
            <a:gdLst>
              <a:gd name="connsiteX0" fmla="*/ 0 w 11546828"/>
              <a:gd name="connsiteY0" fmla="*/ 0 h 6214534"/>
              <a:gd name="connsiteX1" fmla="*/ 7965430 w 11546828"/>
              <a:gd name="connsiteY1" fmla="*/ 0 h 6214534"/>
              <a:gd name="connsiteX2" fmla="*/ 7965430 w 11546828"/>
              <a:gd name="connsiteY2" fmla="*/ 1786 h 6214534"/>
              <a:gd name="connsiteX3" fmla="*/ 11546828 w 11546828"/>
              <a:gd name="connsiteY3" fmla="*/ 1786 h 6214534"/>
              <a:gd name="connsiteX4" fmla="*/ 11546828 w 11546828"/>
              <a:gd name="connsiteY4" fmla="*/ 2866740 h 6214534"/>
              <a:gd name="connsiteX5" fmla="*/ 11225095 w 11546828"/>
              <a:gd name="connsiteY5" fmla="*/ 3179536 h 6214534"/>
              <a:gd name="connsiteX6" fmla="*/ 11225095 w 11546828"/>
              <a:gd name="connsiteY6" fmla="*/ 301542 h 6214534"/>
              <a:gd name="connsiteX7" fmla="*/ 320042 w 11546828"/>
              <a:gd name="connsiteY7" fmla="*/ 301542 h 6214534"/>
              <a:gd name="connsiteX8" fmla="*/ 320042 w 11546828"/>
              <a:gd name="connsiteY8" fmla="*/ 5909424 h 6214534"/>
              <a:gd name="connsiteX9" fmla="*/ 8417210 w 11546828"/>
              <a:gd name="connsiteY9" fmla="*/ 5909424 h 6214534"/>
              <a:gd name="connsiteX10" fmla="*/ 8103383 w 11546828"/>
              <a:gd name="connsiteY10" fmla="*/ 6214534 h 6214534"/>
              <a:gd name="connsiteX11" fmla="*/ 7222929 w 11546828"/>
              <a:gd name="connsiteY11" fmla="*/ 6214534 h 6214534"/>
              <a:gd name="connsiteX12" fmla="*/ 7222929 w 11546828"/>
              <a:gd name="connsiteY12" fmla="*/ 6212748 h 6214534"/>
              <a:gd name="connsiteX13" fmla="*/ 0 w 11546828"/>
              <a:gd name="connsiteY13" fmla="*/ 6212748 h 621453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</a:cxnLst>
            <a:rect l="l" t="t" r="r" b="b"/>
            <a:pathLst>
              <a:path w="11546828" h="6214534">
                <a:moveTo>
                  <a:pt x="0" y="0"/>
                </a:moveTo>
                <a:lnTo>
                  <a:pt x="7965430" y="0"/>
                </a:lnTo>
                <a:lnTo>
                  <a:pt x="7965430" y="1786"/>
                </a:lnTo>
                <a:lnTo>
                  <a:pt x="11546828" y="1786"/>
                </a:lnTo>
                <a:lnTo>
                  <a:pt x="11546828" y="2866740"/>
                </a:lnTo>
                <a:lnTo>
                  <a:pt x="11225095" y="3179536"/>
                </a:lnTo>
                <a:lnTo>
                  <a:pt x="11225095" y="301542"/>
                </a:lnTo>
                <a:lnTo>
                  <a:pt x="320042" y="301542"/>
                </a:lnTo>
                <a:lnTo>
                  <a:pt x="320042" y="5909424"/>
                </a:lnTo>
                <a:lnTo>
                  <a:pt x="8417210" y="5909424"/>
                </a:lnTo>
                <a:lnTo>
                  <a:pt x="8103383" y="6214534"/>
                </a:lnTo>
                <a:lnTo>
                  <a:pt x="7222929" y="6214534"/>
                </a:lnTo>
                <a:lnTo>
                  <a:pt x="7222929" y="6212748"/>
                </a:lnTo>
                <a:lnTo>
                  <a:pt x="0" y="6212748"/>
                </a:lnTo>
                <a:close/>
              </a:path>
            </a:pathLst>
          </a:custGeom>
          <a:solidFill>
            <a:schemeClr val="tx1">
              <a:lumMod val="50000"/>
              <a:lumOff val="50000"/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Right Triangle 1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2C209B9-06E4-2794-027B-76A06AED17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6900" y="1188637"/>
            <a:ext cx="3141430" cy="4480726"/>
          </a:xfrm>
        </p:spPr>
        <p:txBody>
          <a:bodyPr>
            <a:normAutofit/>
          </a:bodyPr>
          <a:lstStyle/>
          <a:p>
            <a:pPr algn="r"/>
            <a:r>
              <a:rPr lang="cs-CZ" sz="6100" b="1"/>
              <a:t>Jihočeská data</a:t>
            </a:r>
            <a:br>
              <a:rPr lang="cs-CZ" sz="61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cs-CZ" sz="6100" b="1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86B83A2-72A1-62E0-26F9-DA047678CE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8928" y="1338729"/>
            <a:ext cx="4795584" cy="4180542"/>
          </a:xfrm>
        </p:spPr>
        <p:txBody>
          <a:bodyPr anchor="ctr">
            <a:normAutofit/>
          </a:bodyPr>
          <a:lstStyle/>
          <a:p>
            <a:r>
              <a:rPr lang="cs-CZ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roce 2021 jsme si udělali průzkum </a:t>
            </a:r>
            <a:r>
              <a:rPr lang="cs-CZ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 ředitelů </a:t>
            </a:r>
            <a:r>
              <a:rPr lang="cs-CZ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SŠ a výsledek je jasný, chybějí především učitelé přírodovědných předmětů</a:t>
            </a:r>
            <a:endParaRPr lang="cs-CZ" sz="24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cs-CZ" sz="240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cs-CZ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cs-CZ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</a:t>
            </a:r>
            <a:r>
              <a:rPr lang="cs-CZ" sz="24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v blízké době bude zvýšená poptávka</a:t>
            </a:r>
            <a:r>
              <a:rPr lang="cs-CZ" sz="240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právě na ně</a:t>
            </a:r>
          </a:p>
          <a:p>
            <a:pPr marL="0" indent="0">
              <a:buNone/>
            </a:pPr>
            <a:r>
              <a:rPr lang="cs-CZ" sz="240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 (a nejen na ně, protože věkový průměr učitelů …)</a:t>
            </a:r>
            <a:endParaRPr lang="cs-CZ" sz="240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32AE68E-F3FD-91A5-375F-78FAC90D6D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3496" y="4892040"/>
            <a:ext cx="1673352" cy="1005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BDFD9B5-D1B8-4384-AEB5-6C4A905848A9}" type="slidenum">
              <a:rPr lang="cs-CZ" sz="66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3</a:t>
            </a:fld>
            <a:endParaRPr lang="cs-CZ" sz="6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96789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ight Triangle 22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C5A5C6F6-C59E-C5D2-7293-3864F3EBC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85240" y="1050595"/>
            <a:ext cx="8074815" cy="1618489"/>
          </a:xfrm>
        </p:spPr>
        <p:txBody>
          <a:bodyPr anchor="ctr">
            <a:normAutofit fontScale="90000"/>
          </a:bodyPr>
          <a:lstStyle/>
          <a:p>
            <a:r>
              <a:rPr lang="cs-CZ" sz="7200" b="1" dirty="0">
                <a:solidFill>
                  <a:schemeClr val="accent1">
                    <a:lumMod val="75000"/>
                  </a:schemeClr>
                </a:solidFill>
              </a:rPr>
              <a:t>Můžeme něco změnit?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38F9590-3A3D-2087-5690-98F70181F6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85240" y="2969469"/>
            <a:ext cx="8074815" cy="2800395"/>
          </a:xfrm>
        </p:spPr>
        <p:txBody>
          <a:bodyPr anchor="t">
            <a:normAutofit/>
          </a:bodyPr>
          <a:lstStyle/>
          <a:p>
            <a:endParaRPr lang="cs-CZ" sz="2400" b="1" dirty="0"/>
          </a:p>
          <a:p>
            <a:pPr marL="0" indent="0">
              <a:buNone/>
            </a:pPr>
            <a:r>
              <a:rPr lang="cs-CZ" sz="4800" b="1" dirty="0"/>
              <a:t> </a:t>
            </a:r>
            <a:endParaRPr lang="cs-CZ" sz="48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0D2065AB-C359-F7C6-08CB-23A92E636D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3496" y="4892040"/>
            <a:ext cx="1673352" cy="1005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BDFD9B5-D1B8-4384-AEB5-6C4A905848A9}" type="slidenum">
              <a:rPr lang="cs-CZ" sz="66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4</a:t>
            </a:fld>
            <a:endParaRPr lang="cs-CZ" sz="6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991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94B992CE-2D37-55CD-BC9F-41EE8FEE16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cs-CZ" sz="6600" b="1"/>
              <a:t>Kdo jsou aktéři: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8003B77-B995-EC93-202B-D1B81EADE6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873348" y="960120"/>
            <a:ext cx="6483499" cy="5067710"/>
          </a:xfrm>
        </p:spPr>
        <p:txBody>
          <a:bodyPr anchor="ctr">
            <a:normAutofit fontScale="92500" lnSpcReduction="10000"/>
          </a:bodyPr>
          <a:lstStyle/>
          <a:p>
            <a:r>
              <a:rPr lang="cs-CZ" sz="3400" dirty="0"/>
              <a:t>Ředitelé </a:t>
            </a:r>
          </a:p>
          <a:p>
            <a:pPr marL="0" indent="0">
              <a:buNone/>
            </a:pPr>
            <a:r>
              <a:rPr lang="cs-CZ" sz="3400" dirty="0"/>
              <a:t>	– jsou ve škole odpovědní za vše</a:t>
            </a:r>
          </a:p>
          <a:p>
            <a:r>
              <a:rPr lang="cs-CZ" sz="3400" dirty="0"/>
              <a:t>MŠMT </a:t>
            </a:r>
          </a:p>
          <a:p>
            <a:pPr marL="0" indent="0">
              <a:buNone/>
            </a:pPr>
            <a:r>
              <a:rPr lang="cs-CZ" sz="3400" dirty="0"/>
              <a:t>	– řídí vše </a:t>
            </a:r>
          </a:p>
          <a:p>
            <a:r>
              <a:rPr lang="cs-CZ" sz="3400" dirty="0"/>
              <a:t>Fakulty </a:t>
            </a:r>
          </a:p>
          <a:p>
            <a:pPr marL="0" indent="0">
              <a:buNone/>
            </a:pPr>
            <a:r>
              <a:rPr lang="cs-CZ" sz="3400" dirty="0"/>
              <a:t>	– „výrobci“ učitelů, stát jim posílá objednávku, školy poptávku </a:t>
            </a:r>
          </a:p>
          <a:p>
            <a:pPr marL="0" indent="0">
              <a:buNone/>
            </a:pPr>
            <a:endParaRPr lang="cs-CZ" sz="3400" dirty="0"/>
          </a:p>
          <a:p>
            <a:r>
              <a:rPr lang="cs-CZ" sz="3400" dirty="0"/>
              <a:t>Studenti – ???</a:t>
            </a:r>
          </a:p>
          <a:p>
            <a:r>
              <a:rPr lang="cs-CZ" sz="3400" dirty="0"/>
              <a:t>Učitelé - ???</a:t>
            </a:r>
          </a:p>
          <a:p>
            <a:pPr marL="0" indent="0">
              <a:buNone/>
            </a:pPr>
            <a:endParaRPr lang="cs-CZ" sz="2000" dirty="0"/>
          </a:p>
          <a:p>
            <a:endParaRPr lang="cs-CZ" sz="20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FCBBF5E6-619D-AF3F-8BC2-680EE08B1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3496" y="4892040"/>
            <a:ext cx="1673352" cy="1005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BDFD9B5-D1B8-4384-AEB5-6C4A905848A9}" type="slidenum">
              <a:rPr lang="cs-CZ" sz="66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5</a:t>
            </a:fld>
            <a:endParaRPr lang="cs-CZ" sz="6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15492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6D8833AA-8C05-8D93-4EE5-83D1F5167D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6" y="1188637"/>
            <a:ext cx="3534313" cy="4480726"/>
          </a:xfrm>
        </p:spPr>
        <p:txBody>
          <a:bodyPr>
            <a:normAutofit/>
          </a:bodyPr>
          <a:lstStyle/>
          <a:p>
            <a:pPr algn="r"/>
            <a:r>
              <a:rPr lang="cs-CZ" sz="6100" b="1" dirty="0"/>
              <a:t>U jednoho stolu </a:t>
            </a:r>
            <a:br>
              <a:rPr lang="cs-CZ" sz="6100" b="1" dirty="0"/>
            </a:br>
            <a:r>
              <a:rPr lang="cs-CZ" sz="5400" b="1" dirty="0"/>
              <a:t>(JU, JCK, ŘŠ)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718CAA4-8F55-A3EB-4F21-DAA878642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188637"/>
            <a:ext cx="6101588" cy="402049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sz="1600" dirty="0"/>
          </a:p>
          <a:p>
            <a:r>
              <a:rPr lang="cs-CZ" dirty="0"/>
              <a:t>Analýza problému:  podobně jako s kuchaři (????)</a:t>
            </a:r>
          </a:p>
          <a:p>
            <a:endParaRPr lang="cs-CZ" dirty="0"/>
          </a:p>
          <a:p>
            <a:r>
              <a:rPr lang="cs-CZ" dirty="0"/>
              <a:t>studentů není úplně málo, jen nechtějí končit za jihočeskou katedrou</a:t>
            </a:r>
          </a:p>
          <a:p>
            <a:r>
              <a:rPr lang="cs-CZ" dirty="0"/>
              <a:t>studentů není úplně málo, jen jich tam jde na vstupu málo s cílem učit</a:t>
            </a:r>
          </a:p>
          <a:p>
            <a:endParaRPr lang="cs-CZ" sz="1600" dirty="0"/>
          </a:p>
          <a:p>
            <a:endParaRPr lang="cs-CZ" sz="13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27AD6D5-B6BD-9452-9BD5-4774A309BE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3496" y="4892040"/>
            <a:ext cx="1673352" cy="1005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BDFD9B5-D1B8-4384-AEB5-6C4A905848A9}" type="slidenum">
              <a:rPr lang="cs-CZ" sz="66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6</a:t>
            </a:fld>
            <a:endParaRPr lang="cs-CZ" sz="6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7953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8" name="Rectangle 17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ight Triangle 19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54D8D89-4A72-51A5-AB69-F2D143DB7D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cs-CZ" sz="6600" b="1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Ideální stav </a:t>
            </a:r>
            <a:endParaRPr lang="cs-CZ" sz="6600" b="1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5A110A-F9B1-9AA8-372C-62C382B487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05775" y="776749"/>
            <a:ext cx="6651065" cy="5352848"/>
          </a:xfrm>
        </p:spPr>
        <p:txBody>
          <a:bodyPr anchor="ctr">
            <a:noAutofit/>
          </a:bodyPr>
          <a:lstStyle/>
          <a:p>
            <a:pPr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Maturant si vybírá učitelský obor (na JU ČB) jako 1. volbu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 je na fakultě konfrontován s moderní pedagogikou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Student prochází sofistikovaným systémem praxí s úžasnými učiteli 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Díky tomu se utvrdí ve svém rozhodnutí „být učitelem“, nerozhodnutí se definitivně rozhodnou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 nástupu do praxe absolventovi pomáhá zkušený kolega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spcAft>
                <a:spcPts val="800"/>
              </a:spcAft>
            </a:pPr>
            <a:r>
              <a:rPr lang="cs-CZ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Díky svému skvělému přístupu motivuje maturanty, aby i oni si vybrali studium učitelství jako svoji 1. volbu (nejlépe na JU ČB)</a:t>
            </a:r>
            <a:endParaRPr lang="cs-CZ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cs-CZ" sz="1800" b="1" dirty="0"/>
              <a:t>VIDÍTE V PŘÍBĚHU SVOJI ROLI? 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BA7AF4CC-CEB0-BC05-0BD1-F8B8957C0B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3496" y="4892040"/>
            <a:ext cx="1673352" cy="1005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BDFD9B5-D1B8-4384-AEB5-6C4A905848A9}" type="slidenum">
              <a:rPr lang="cs-CZ" sz="66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7</a:t>
            </a:fld>
            <a:endParaRPr lang="cs-CZ" sz="6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7048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BB273C7C-7AC4-E316-B374-3F05D1D621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cs-CZ" sz="5100" b="1"/>
              <a:t>Začněme tím, co reálně můžeme ovlivnit:</a:t>
            </a:r>
            <a:br>
              <a:rPr lang="cs-CZ" sz="5100"/>
            </a:br>
            <a:endParaRPr lang="cs-CZ" sz="5100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30934FB-E3CB-8147-822B-378777DF2B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70"/>
            <a:ext cx="4702848" cy="3560260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r>
              <a:rPr lang="cs-CZ" sz="5400" b="1" dirty="0"/>
              <a:t>PRAXE</a:t>
            </a:r>
          </a:p>
          <a:p>
            <a:pPr marL="0" indent="0">
              <a:buNone/>
            </a:pPr>
            <a:r>
              <a:rPr lang="cs-CZ" sz="5400" b="1" dirty="0"/>
              <a:t>A </a:t>
            </a:r>
          </a:p>
          <a:p>
            <a:pPr marL="0" indent="0">
              <a:buNone/>
            </a:pPr>
            <a:r>
              <a:rPr lang="cs-CZ" sz="5400" b="1" dirty="0"/>
              <a:t>MOTIVACI</a:t>
            </a:r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  <a:p>
            <a:pPr marL="0" indent="0">
              <a:buNone/>
            </a:pPr>
            <a:endParaRPr lang="cs-CZ" sz="2400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AC141C4-F68B-657B-6664-48A4CB8484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3496" y="4892040"/>
            <a:ext cx="1673352" cy="1005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BDFD9B5-D1B8-4384-AEB5-6C4A905848A9}" type="slidenum">
              <a:rPr lang="cs-CZ" sz="66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8</a:t>
            </a:fld>
            <a:endParaRPr lang="cs-CZ" sz="6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9322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081EA652-8C6A-4E69-BEB9-1708094745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Triangle 10">
            <a:extLst>
              <a:ext uri="{FF2B5EF4-FFF2-40B4-BE49-F238E27FC236}">
                <a16:creationId xmlns:a16="http://schemas.microsoft.com/office/drawing/2014/main" id="{5298780A-33B9-4EA2-8F67-DE68AD6284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576720" y="3335867"/>
            <a:ext cx="3291840" cy="3200400"/>
          </a:xfrm>
          <a:prstGeom prst="rt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7F488E8B-4E1E-4402-8935-D4E6C02615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1774" y="623275"/>
            <a:ext cx="10905053" cy="5607882"/>
          </a:xfrm>
          <a:prstGeom prst="rect">
            <a:avLst/>
          </a:prstGeom>
          <a:noFill/>
          <a:ln w="1905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Nadpis 1">
            <a:extLst>
              <a:ext uri="{FF2B5EF4-FFF2-40B4-BE49-F238E27FC236}">
                <a16:creationId xmlns:a16="http://schemas.microsoft.com/office/drawing/2014/main" id="{E2787023-32A9-659F-58CB-A7D8C06F7C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5767" y="1188637"/>
            <a:ext cx="2988234" cy="4480726"/>
          </a:xfrm>
        </p:spPr>
        <p:txBody>
          <a:bodyPr>
            <a:normAutofit/>
          </a:bodyPr>
          <a:lstStyle/>
          <a:p>
            <a:pPr algn="r"/>
            <a:r>
              <a:rPr lang="cs-CZ" sz="4100" b="1" dirty="0">
                <a:latin typeface="Arial" panose="020B0604020202020204" pitchFamily="34" charset="0"/>
              </a:rPr>
              <a:t>Děkuji za spolupráci: </a:t>
            </a:r>
            <a:br>
              <a:rPr lang="cs-CZ" sz="4100" b="1" dirty="0">
                <a:latin typeface="Arial" panose="020B0604020202020204" pitchFamily="34" charset="0"/>
              </a:rPr>
            </a:br>
            <a:endParaRPr lang="cs-CZ" sz="41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23AAC9B5-8015-485C-ACF9-A750390E9A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4296" y="1852863"/>
            <a:ext cx="0" cy="3236495"/>
          </a:xfrm>
          <a:prstGeom prst="line">
            <a:avLst/>
          </a:prstGeom>
          <a:ln w="19050" cap="sq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5F75F74-819A-5C51-7D5A-2C5130070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55260" y="1648869"/>
            <a:ext cx="5534660" cy="4020493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cs-CZ" sz="1700" b="1" i="0" dirty="0">
                <a:effectLst/>
                <a:latin typeface="Arial" panose="020B0604020202020204" pitchFamily="34" charset="0"/>
              </a:rPr>
              <a:t>Fakulty vzdělávající učitele na JU ČB</a:t>
            </a:r>
          </a:p>
          <a:p>
            <a:pPr marL="0" indent="0">
              <a:buNone/>
            </a:pPr>
            <a:r>
              <a:rPr lang="cs-CZ" sz="1700" b="1" i="0" dirty="0">
                <a:effectLst/>
                <a:latin typeface="Arial" panose="020B0604020202020204" pitchFamily="34" charset="0"/>
              </a:rPr>
              <a:t>Ředitelé škol, kteří dávali skvělé zpětné vazby</a:t>
            </a:r>
          </a:p>
          <a:p>
            <a:pPr marL="0" indent="0">
              <a:buNone/>
            </a:pPr>
            <a:r>
              <a:rPr lang="cs-CZ" sz="1700" b="1" dirty="0">
                <a:latin typeface="Arial" panose="020B0604020202020204" pitchFamily="34" charset="0"/>
              </a:rPr>
              <a:t>Rektorát JU ČB</a:t>
            </a:r>
          </a:p>
          <a:p>
            <a:pPr marL="0" indent="0">
              <a:buNone/>
            </a:pPr>
            <a:endParaRPr lang="cs-CZ" sz="1700" b="1" i="0" dirty="0">
              <a:effectLst/>
              <a:latin typeface="Arial" panose="020B0604020202020204" pitchFamily="34" charset="0"/>
            </a:endParaRPr>
          </a:p>
          <a:p>
            <a:pPr marL="0" indent="0">
              <a:buNone/>
            </a:pPr>
            <a:r>
              <a:rPr lang="cs-CZ" sz="1700" b="1" i="0" dirty="0" err="1">
                <a:effectLst/>
                <a:latin typeface="Arial" panose="020B0604020202020204" pitchFamily="34" charset="0"/>
              </a:rPr>
              <a:t>win-win</a:t>
            </a:r>
            <a:r>
              <a:rPr lang="cs-CZ" sz="1700" b="0" i="0" dirty="0">
                <a:effectLst/>
                <a:latin typeface="Arial" panose="020B0604020202020204" pitchFamily="34" charset="0"/>
              </a:rPr>
              <a:t> – kooperativní metoda. Strany usilují o vzájemný prospěch, tak aby uspokojily své potřeby a snaží se nacházet řešení, které není v přímém konfliktu s požadavky druhé strany. Výsledkem takového jednání je uspokojení potřeb všech stran, často se </a:t>
            </a:r>
            <a:r>
              <a:rPr lang="cs-CZ" sz="1700" b="0" i="0" u="none" strike="noStrike" dirty="0">
                <a:effectLst/>
                <a:latin typeface="Arial" panose="020B0604020202020204" pitchFamily="34" charset="0"/>
              </a:rPr>
              <a:t>synergickým</a:t>
            </a:r>
            <a:r>
              <a:rPr lang="cs-CZ" sz="1700" b="0" i="0" dirty="0">
                <a:effectLst/>
                <a:latin typeface="Arial" panose="020B0604020202020204" pitchFamily="34" charset="0"/>
              </a:rPr>
              <a:t> efektem (zisk z dohody přesahuje uspokojení potřeb zúčastněných stran). Takovéto jednání podporuje dlouhodobé vztahy.</a:t>
            </a:r>
          </a:p>
          <a:p>
            <a:pPr marL="0" indent="0">
              <a:buNone/>
            </a:pPr>
            <a:endParaRPr lang="cs-CZ" sz="1700" b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F6B2DAC-F462-6C98-E0D6-FC8724E1E4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683496" y="4892040"/>
            <a:ext cx="1673352" cy="100584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spcAft>
                <a:spcPts val="600"/>
              </a:spcAft>
            </a:pPr>
            <a:fld id="{1BDFD9B5-D1B8-4384-AEB5-6C4A905848A9}" type="slidenum">
              <a:rPr lang="cs-CZ" sz="6600">
                <a:solidFill>
                  <a:srgbClr val="FFFFFF"/>
                </a:solidFill>
              </a:rPr>
              <a:pPr>
                <a:lnSpc>
                  <a:spcPct val="90000"/>
                </a:lnSpc>
                <a:spcAft>
                  <a:spcPts val="600"/>
                </a:spcAft>
              </a:pPr>
              <a:t>9</a:t>
            </a:fld>
            <a:endParaRPr lang="cs-CZ" sz="66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71517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</TotalTime>
  <Words>390</Words>
  <Application>Microsoft Office PowerPoint</Application>
  <PresentationFormat>Širokoúhlá obrazovka</PresentationFormat>
  <Paragraphs>69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Motiv Office</vt:lpstr>
      <vt:lpstr>NEDOSTATEK UČITELŮ</vt:lpstr>
      <vt:lpstr>Ředitelská kazuistika:</vt:lpstr>
      <vt:lpstr>Jihočeská data </vt:lpstr>
      <vt:lpstr>Můžeme něco změnit?</vt:lpstr>
      <vt:lpstr>Kdo jsou aktéři:</vt:lpstr>
      <vt:lpstr>U jednoho stolu  (JU, JCK, ŘŠ)</vt:lpstr>
      <vt:lpstr>Ideální stav </vt:lpstr>
      <vt:lpstr>Začněme tím, co reálně můžeme ovlivnit: </vt:lpstr>
      <vt:lpstr>Děkuji za spolupráci:  </vt:lpstr>
      <vt:lpstr>…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„NEDOSTATEK UČITELŮ“</dc:title>
  <dc:creator>Klíma Pavel</dc:creator>
  <cp:lastModifiedBy>Klíma Pavel</cp:lastModifiedBy>
  <cp:revision>22</cp:revision>
  <dcterms:created xsi:type="dcterms:W3CDTF">2022-11-04T05:55:51Z</dcterms:created>
  <dcterms:modified xsi:type="dcterms:W3CDTF">2022-11-06T06:41:55Z</dcterms:modified>
</cp:coreProperties>
</file>