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0" r:id="rId6"/>
    <p:sldId id="281" r:id="rId7"/>
    <p:sldId id="284" r:id="rId8"/>
    <p:sldId id="270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300" r:id="rId17"/>
    <p:sldId id="295" r:id="rId18"/>
    <p:sldId id="296" r:id="rId19"/>
    <p:sldId id="297" r:id="rId20"/>
    <p:sldId id="299" r:id="rId21"/>
    <p:sldId id="293" r:id="rId22"/>
    <p:sldId id="29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0"/>
    <a:srgbClr val="A5D0ED"/>
    <a:srgbClr val="B7D9F1"/>
    <a:srgbClr val="61B4E4"/>
    <a:srgbClr val="CB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facebook.com/msmtcr/" TargetMode="External"/><Relationship Id="rId7" Type="http://schemas.openxmlformats.org/officeDocument/2006/relationships/hyperlink" Target="https://www.instagram.com/msmtcr/" TargetMode="External"/><Relationship Id="rId12" Type="http://schemas.openxmlformats.org/officeDocument/2006/relationships/image" Target="../media/image8.png"/><Relationship Id="rId2" Type="http://schemas.openxmlformats.org/officeDocument/2006/relationships/hyperlink" Target="mailto:edu2030@msmt.cz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twitter.com/msmtcr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025" y="598488"/>
            <a:ext cx="8658225" cy="134461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025" y="2116138"/>
            <a:ext cx="8562975" cy="110331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1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obsah 2"/>
          <p:cNvSpPr>
            <a:spLocks noGrp="1"/>
          </p:cNvSpPr>
          <p:nvPr>
            <p:ph idx="10"/>
          </p:nvPr>
        </p:nvSpPr>
        <p:spPr>
          <a:xfrm>
            <a:off x="1411758" y="4405634"/>
            <a:ext cx="10064077" cy="2304088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defRPr b="1"/>
            </a:lvl1pPr>
          </a:lstStyle>
          <a:p>
            <a:pPr marL="0" indent="0">
              <a:buNone/>
            </a:pPr>
            <a:r>
              <a:rPr lang="cs-CZ" sz="1500" dirty="0"/>
              <a:t>Budeme velmi rádi, pokud se zapojíte, ať už na některém z kulatých stolů, anebo využijete online diskuzi na </a:t>
            </a:r>
            <a:r>
              <a:rPr lang="cs-CZ" sz="1500" dirty="0" err="1"/>
              <a:t>Youtube</a:t>
            </a:r>
            <a:r>
              <a:rPr lang="cs-CZ" sz="1500" dirty="0"/>
              <a:t> a </a:t>
            </a:r>
            <a:r>
              <a:rPr lang="cs-CZ" sz="1500" dirty="0" err="1"/>
              <a:t>Facebooku</a:t>
            </a:r>
            <a:endParaRPr lang="cs-CZ" sz="1500" b="1" u="sng" dirty="0">
              <a:solidFill>
                <a:schemeClr val="tx2"/>
              </a:solidFill>
              <a:uFill>
                <a:solidFill>
                  <a:schemeClr val="tx2"/>
                </a:solidFill>
              </a:uFill>
            </a:endParaRPr>
          </a:p>
          <a:p>
            <a:pPr marL="0" indent="0">
              <a:buNone/>
            </a:pPr>
            <a:endParaRPr lang="cs-CZ" sz="1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500" dirty="0"/>
              <a:t>Samozřejmě je možné i zaslat e-mail na adresu:</a:t>
            </a:r>
            <a:r>
              <a:rPr lang="cs-CZ" sz="1500" dirty="0"/>
              <a:t> </a:t>
            </a:r>
            <a:r>
              <a:rPr lang="pl-PL" sz="1500" u="sng" dirty="0">
                <a:solidFill>
                  <a:schemeClr val="tx2"/>
                </a:solidFill>
                <a:uFill>
                  <a:solidFill>
                    <a:schemeClr val="tx2"/>
                  </a:solidFill>
                </a:uFill>
                <a:hlinkClick r:id="rId2"/>
                <a:hlinkMouseOver r:id="" action="ppaction://hlinkshowjump?jump=nextslide"/>
              </a:rPr>
              <a:t>edu2030@msmt.cz</a:t>
            </a:r>
            <a:endParaRPr lang="pl-PL" sz="1500" dirty="0"/>
          </a:p>
          <a:p>
            <a:pPr marL="0" indent="0">
              <a:buNone/>
            </a:pPr>
            <a:endParaRPr lang="pl-PL" sz="1500" dirty="0"/>
          </a:p>
          <a:p>
            <a:pPr marL="0" indent="0">
              <a:buNone/>
            </a:pPr>
            <a:r>
              <a:rPr lang="cs-CZ" sz="1500" dirty="0"/>
              <a:t>Informace o přípravě </a:t>
            </a:r>
            <a:r>
              <a:rPr lang="cs-CZ" sz="1500" b="1" dirty="0">
                <a:solidFill>
                  <a:schemeClr val="tx2"/>
                </a:solidFill>
              </a:rPr>
              <a:t>Strategie 2030+ </a:t>
            </a:r>
            <a:r>
              <a:rPr lang="cs-CZ" sz="1500" dirty="0"/>
              <a:t>můžete rovněž sledovat i na: </a:t>
            </a:r>
          </a:p>
          <a:p>
            <a:pPr marL="0" indent="0">
              <a:buNone/>
            </a:pPr>
            <a:endParaRPr lang="cs-CZ" sz="1500" dirty="0"/>
          </a:p>
          <a:p>
            <a:endParaRPr lang="cs-CZ" sz="1500" dirty="0"/>
          </a:p>
        </p:txBody>
      </p: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814388" y="561992"/>
            <a:ext cx="7045561" cy="434973"/>
          </a:xfrm>
        </p:spPr>
        <p:txBody>
          <a:bodyPr>
            <a:normAutofit/>
          </a:bodyPr>
          <a:lstStyle/>
          <a:p>
            <a:r>
              <a:rPr lang="pl-PL" dirty="0"/>
              <a:t>Jak je možné se zapojit? </a:t>
            </a:r>
            <a:endParaRPr lang="cs-CZ" dirty="0"/>
          </a:p>
        </p:txBody>
      </p:sp>
      <p:pic>
        <p:nvPicPr>
          <p:cNvPr id="27" name="Obrázek 26">
            <a:hlinkClick r:id="rId3" tooltip="https://www.facebook.com/msmtcr/" highlightClick="1"/>
            <a:hlinkHover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03" y="5550410"/>
            <a:ext cx="386981" cy="388123"/>
          </a:xfrm>
          <a:prstGeom prst="rect">
            <a:avLst/>
          </a:prstGeom>
        </p:spPr>
      </p:pic>
      <p:pic>
        <p:nvPicPr>
          <p:cNvPr id="28" name="Obrázek 27">
            <a:hlinkClick r:id="rId5" tooltip="https://twitter.com/msmtcr"/>
            <a:hlinkHover r:id="rId5" highlightClick="1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69" y="5546293"/>
            <a:ext cx="369009" cy="369009"/>
          </a:xfrm>
          <a:prstGeom prst="rect">
            <a:avLst/>
          </a:prstGeom>
        </p:spPr>
      </p:pic>
      <p:pic>
        <p:nvPicPr>
          <p:cNvPr id="29" name="Obrázek 28">
            <a:hlinkClick r:id="rId7" tooltip="https://www.instagram.com/msmtcr/" highlightClick="1"/>
            <a:hlinkHover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63" y="5546293"/>
            <a:ext cx="403241" cy="403241"/>
          </a:xfrm>
          <a:prstGeom prst="rect">
            <a:avLst/>
          </a:prstGeom>
        </p:spPr>
      </p:pic>
      <p:pic>
        <p:nvPicPr>
          <p:cNvPr id="32" name="Obrázek 3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3" y="4309672"/>
            <a:ext cx="496233" cy="413689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30" y="4863317"/>
            <a:ext cx="338515" cy="381886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5" y="5487925"/>
            <a:ext cx="392542" cy="392240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80" y="1544043"/>
            <a:ext cx="2123437" cy="15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lední stránka" preserve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D6E70"/>
                </a:solidFill>
              </a:defRPr>
            </a:lvl1pPr>
          </a:lstStyle>
          <a:p>
            <a:fld id="{6F40E310-0430-4CC6-B88C-1A0E191AE42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451423"/>
            <a:ext cx="10515600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dirty="0"/>
              <a:t>Kliknutím lze upravit styly předlohy textu.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500063"/>
            <a:ext cx="9310384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dirty="0"/>
              <a:t>Kliknutím lze upravit styly předlohy textu.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Picture 4" descr="Pomoc Ruce Šplhání - Fotografie zdarma na Pixabay">
            <a:extLst>
              <a:ext uri="{FF2B5EF4-FFF2-40B4-BE49-F238E27FC236}">
                <a16:creationId xmlns:a16="http://schemas.microsoft.com/office/drawing/2014/main" id="{B4C4AF82-CF7D-4E00-A587-817F437AB5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14665"/>
          <a:stretch/>
        </p:blipFill>
        <p:spPr bwMode="auto">
          <a:xfrm>
            <a:off x="10139742" y="2503101"/>
            <a:ext cx="1627895" cy="16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3"/>
          </p:nvPr>
        </p:nvSpPr>
        <p:spPr>
          <a:xfrm>
            <a:off x="10139741" y="614861"/>
            <a:ext cx="1627895" cy="1584875"/>
          </a:xfrm>
          <a:solidFill>
            <a:srgbClr val="61B4E4"/>
          </a:solidFill>
        </p:spPr>
        <p:txBody>
          <a:bodyPr anchor="ctr">
            <a:noAutofit/>
          </a:bodyPr>
          <a:lstStyle>
            <a:lvl1pPr algn="ctr">
              <a:defRPr sz="6600">
                <a:solidFill>
                  <a:srgbClr val="B7D9F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3468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04825" y="500063"/>
            <a:ext cx="9475754" cy="435133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dirty="0"/>
              <a:t>Kliknutím lze upravit styly předlohy textu.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4" descr="https://news.griffith.edu.au/wp-content/uploads/2018/09/Teacher18.jpg">
            <a:extLst>
              <a:ext uri="{FF2B5EF4-FFF2-40B4-BE49-F238E27FC236}">
                <a16:creationId xmlns:a16="http://schemas.microsoft.com/office/drawing/2014/main" id="{CB5F91F0-414A-4ABC-8494-C213F998252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26222" r="44669" b="15942"/>
          <a:stretch/>
        </p:blipFill>
        <p:spPr bwMode="auto">
          <a:xfrm>
            <a:off x="10139743" y="2503101"/>
            <a:ext cx="1627895" cy="162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Jak vybudovat druhý stupeň v alternativní škole - Slušná firma">
            <a:extLst>
              <a:ext uri="{FF2B5EF4-FFF2-40B4-BE49-F238E27FC236}">
                <a16:creationId xmlns:a16="http://schemas.microsoft.com/office/drawing/2014/main" id="{52A7D04F-82DF-4412-AF8E-1B8C6F1773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t="1986" r="25917" b="1846"/>
          <a:stretch/>
        </p:blipFill>
        <p:spPr bwMode="auto">
          <a:xfrm>
            <a:off x="10139742" y="4355555"/>
            <a:ext cx="1627895" cy="16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 userDrawn="1"/>
        </p:nvSpPr>
        <p:spPr>
          <a:xfrm>
            <a:off x="10139742" y="588559"/>
            <a:ext cx="1627895" cy="1629020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61B4E4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bg>
      <p:bgPr>
        <a:solidFill>
          <a:srgbClr val="61B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774" y="2804890"/>
            <a:ext cx="10243229" cy="3712642"/>
          </a:xfrm>
          <a:noFill/>
        </p:spPr>
        <p:txBody>
          <a:bodyPr lIns="0" tIns="0" rIns="0" bIns="0" anchor="t">
            <a:normAutofit/>
          </a:bodyPr>
          <a:lstStyle>
            <a:lvl1pPr marL="0">
              <a:spcBef>
                <a:spcPts val="500"/>
              </a:spcBef>
              <a:spcAft>
                <a:spcPts val="500"/>
              </a:spcAft>
              <a:defRPr sz="3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413993"/>
            <a:ext cx="1303508" cy="9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5413" y="1930096"/>
            <a:ext cx="10515600" cy="852488"/>
          </a:xfrm>
        </p:spPr>
        <p:txBody>
          <a:bodyPr/>
          <a:lstStyle>
            <a:lvl1pPr>
              <a:defRPr>
                <a:solidFill>
                  <a:srgbClr val="6D6E7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774" y="2804890"/>
            <a:ext cx="10243229" cy="3712642"/>
          </a:xfrm>
          <a:noFill/>
        </p:spPr>
        <p:txBody>
          <a:bodyPr lIns="0" tIns="0" rIns="0" bIns="0" anchor="t">
            <a:normAutofit/>
          </a:bodyPr>
          <a:lstStyle>
            <a:lvl1pPr marL="0">
              <a:spcBef>
                <a:spcPts val="500"/>
              </a:spcBef>
              <a:spcAft>
                <a:spcPts val="500"/>
              </a:spcAft>
              <a:defRPr sz="3200" i="1">
                <a:solidFill>
                  <a:srgbClr val="6D6E7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413993"/>
            <a:ext cx="1303508" cy="9726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52" y="413993"/>
            <a:ext cx="1311745" cy="978815"/>
          </a:xfrm>
          <a:prstGeom prst="rect">
            <a:avLst/>
          </a:prstGeom>
        </p:spPr>
      </p:pic>
      <p:sp>
        <p:nvSpPr>
          <p:cNvPr id="6" name="Obdélník 5"/>
          <p:cNvSpPr/>
          <p:nvPr userDrawn="1"/>
        </p:nvSpPr>
        <p:spPr>
          <a:xfrm>
            <a:off x="0" y="6789910"/>
            <a:ext cx="12192000" cy="87549"/>
          </a:xfrm>
          <a:prstGeom prst="rect">
            <a:avLst/>
          </a:prstGeom>
          <a:solidFill>
            <a:srgbClr val="61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86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504824" y="1425576"/>
            <a:ext cx="11051635" cy="4440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2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4255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D6E70"/>
                </a:solidFill>
              </a:defRPr>
            </a:lvl1pPr>
          </a:lstStyle>
          <a:p>
            <a:fld id="{51FD8E2B-A25D-4D75-A0CB-B49288C1B4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4" r:id="rId10"/>
    <p:sldLayoutId id="2147483655" r:id="rId11"/>
    <p:sldLayoutId id="2147483667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small" baseline="0">
          <a:solidFill>
            <a:srgbClr val="6D6E7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small" baseline="0">
          <a:solidFill>
            <a:srgbClr val="6D6E70"/>
          </a:solidFill>
          <a:latin typeface="+mn-lt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61B4E4"/>
        </a:buClr>
        <a:buFont typeface="Wingdings" panose="05000000000000000000" pitchFamily="2" charset="2"/>
        <a:buChar char=""/>
        <a:defRPr sz="2600" kern="1200">
          <a:solidFill>
            <a:srgbClr val="6D6E70"/>
          </a:solidFill>
          <a:latin typeface="+mn-lt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7D9F1"/>
        </a:buClr>
        <a:buFont typeface="Wingdings" panose="05000000000000000000" pitchFamily="2" charset="2"/>
        <a:buChar char=""/>
        <a:defRPr sz="2600" kern="1200">
          <a:solidFill>
            <a:srgbClr val="6D6E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.ubr@npi.cz" TargetMode="External"/><Relationship Id="rId2" Type="http://schemas.openxmlformats.org/officeDocument/2006/relationships/hyperlink" Target="mailto:Jan.jitersky@msmt.cz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HLAVNÍ SMĚRY REVIZE RVP ZV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4523" y="6090235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cap="small" dirty="0">
                <a:solidFill>
                  <a:srgbClr val="6D6E70"/>
                </a:solidFill>
              </a:rPr>
              <a:t>Jan Jiterský, Michal Černý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0721CF-9EB6-47BC-B1E3-3CDE42175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4680"/>
              </a:clrFrom>
              <a:clrTo>
                <a:srgbClr val="0046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4721" y="2272330"/>
            <a:ext cx="1228990" cy="12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10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4" y="336222"/>
            <a:ext cx="11336655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Uzlové body a jejich význam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078992"/>
            <a:ext cx="8849487" cy="519480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Včasná identifikace rizik a cílená podpora jednotlivým žákům a školám.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 err="1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Autoevaluace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školy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nabídka úloh a dalších nástrojů pro sledování rozvoje klíčových kompetencí a základních a oborových gramotností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systém nástrojů připraven pro využití ve 3., 5., 7. a 9. ročníku (resp. jinak)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vyhodnocování funkčnosti ŠVP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Ověřování funkčnosti systému (naplňování cílů RVP)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v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5. a 9. 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ročníku 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možnost zajistit případnou adresnou pomoc jednotlivým školám.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nesmí se jednat o testy s velkým dopadem na další vzdělávací cestu žáků 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testy je třeba vytvářet citlivě k žákům</a:t>
            </a:r>
          </a:p>
          <a:p>
            <a:pPr marL="82360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- výsledky nebudou zveřejňovány, účelem není porovnávání škol ani žáků, ale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mapování systému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a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adresná podpora ze strany státu</a:t>
            </a:r>
            <a:endParaRPr lang="cs-CZ" sz="2400" kern="0" dirty="0">
              <a:solidFill>
                <a:srgbClr val="4A4A4A"/>
              </a:solidFill>
              <a:ea typeface="Quicksand"/>
              <a:cs typeface="Calibri" panose="020F0502020204030204" pitchFamily="34" charset="0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83681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11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4" y="336222"/>
            <a:ext cx="11336655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Průřezová témata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078992"/>
            <a:ext cx="8849487" cy="54427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Stanovena prostřednictvím zejména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zkušenostních očekávaných výstupů 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(co žák zažije, vyzkouší).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Budou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méně obsahová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Budou naplňovat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dovednostní i postojovou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složku klíčových kompetencí.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Konkrétní průřezová témata: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i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Vztažené k žákovi: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spolu s klimatem školy rozvíjí žáky ve všech oblastech </a:t>
            </a:r>
            <a:r>
              <a:rPr lang="cs-CZ" sz="2400" b="1" kern="0" dirty="0" err="1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wellbeingu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i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Vztažené ke společnosti: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rozvíjí žáka a jeho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vztah ke společnosti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 včetně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respektu k druhým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 jeho fungování v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demokratické společnosti a participaci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na jejím utváření i vnímání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kulturních odlišností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i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Vztažené ke světu: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rozvíjí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zodpovědného jedince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se zaměřením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na svět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 zejména ve smyslu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udržitelnosti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20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12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4" y="336222"/>
            <a:ext cx="11336655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kern="0" dirty="0"/>
              <a:t>Rámcový učební plán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078992"/>
            <a:ext cx="8849487" cy="5442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Zachováno aktuální rozdělení vzdělávacích oblastí a oborů.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Zachována alespoň současná svoboda škol při tvorbě</a:t>
            </a:r>
          </a:p>
          <a:p>
            <a:pPr marL="3556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    vlastního učebního plánu.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Navýšen bude počet disponibilních hodin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minimální počet hodin v učebním plánu bude stanoven pro jádrový vzdělávací obsah jednotlivých oblastí.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Další cizí jazyk bude škola dle revidovaného RVP ZV muset povinně nabízet, žák si jej však nebude muset zvolit.</a:t>
            </a:r>
          </a:p>
        </p:txBody>
      </p:sp>
    </p:spTree>
    <p:extLst>
      <p:ext uri="{BB962C8B-B14F-4D97-AF65-F5344CB8AC3E}">
        <p14:creationId xmlns:p14="http://schemas.microsoft.com/office/powerpoint/2010/main" val="125086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A0AC1-CE60-DC9D-CBDF-DE5F6EAB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Propojení formálního a neformálního vzdělávání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5A8F97-3CE9-7EE2-B161-5364D19D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21A1E8B-7E19-62D8-E7EF-2BAA581ACC3C}"/>
              </a:ext>
            </a:extLst>
          </p:cNvPr>
          <p:cNvSpPr txBox="1">
            <a:spLocks/>
          </p:cNvSpPr>
          <p:nvPr/>
        </p:nvSpPr>
        <p:spPr>
          <a:xfrm>
            <a:off x="624781" y="1834664"/>
            <a:ext cx="10515600" cy="3651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Kromě zařazení zážitků do RVP ZV prostřednictvím průřezových témat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Činnost pedagoga při vzdělávání mimo školu (výkon pedagogické činnosti / dohled)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Ošetření spolupráce subjektů formálního a neformálního vzdělávání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Způsob práce s výsledky žáků z neformálního vzdělávání ve vzdělávání formálním</a:t>
            </a:r>
          </a:p>
        </p:txBody>
      </p:sp>
    </p:spTree>
    <p:extLst>
      <p:ext uri="{BB962C8B-B14F-4D97-AF65-F5344CB8AC3E}">
        <p14:creationId xmlns:p14="http://schemas.microsoft.com/office/powerpoint/2010/main" val="254373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229360"/>
            <a:ext cx="9591041" cy="5100320"/>
          </a:xfrm>
        </p:spPr>
        <p:txBody>
          <a:bodyPr>
            <a:normAutofit fontScale="92500" lnSpcReduction="10000"/>
          </a:bodyPr>
          <a:lstStyle/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600" cap="none" dirty="0"/>
              <a:t>Samotná změna v kurikulárním dokumentu nemusí znamenat změnu ve výuce. Je třeba vytvořit školám podmínky. </a:t>
            </a:r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600" cap="none" dirty="0"/>
              <a:t>Součástí plánované podpory je </a:t>
            </a:r>
          </a:p>
          <a:p>
            <a:pPr marL="720725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přímá podpora škol v přípravě, vyhodnocování i práci se svými vzdělávacími programy, </a:t>
            </a:r>
          </a:p>
          <a:p>
            <a:pPr marL="720725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podpora inovativních přístupů k výuce, </a:t>
            </a:r>
          </a:p>
          <a:p>
            <a:pPr marL="720725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sdílení příkladů dobré praxe i </a:t>
            </a:r>
          </a:p>
          <a:p>
            <a:pPr marL="720725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2000" dirty="0"/>
              <a:t>tvorba výukových materiálů dle revidovaného RVP ZV.</a:t>
            </a:r>
            <a:endParaRPr lang="cs-CZ" sz="2000" cap="none" dirty="0"/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500" cap="none" dirty="0"/>
              <a:t>Kromě podpory práce s kurikulem MŠMT ve spolupráci s NPI nebo fakultami připravujícími učitele či dalšími partnery pracuje na dalších nezbytných krocích: </a:t>
            </a:r>
            <a:r>
              <a:rPr lang="cs-CZ" sz="2500" b="1" cap="none" dirty="0"/>
              <a:t>změna pregraduální přípravy učitelů, podpora ředitelů, střední článek podpory nebo kabinety SYPO</a:t>
            </a:r>
            <a:r>
              <a:rPr lang="cs-CZ" sz="2500" cap="none" dirty="0"/>
              <a:t>. </a:t>
            </a:r>
            <a:endParaRPr lang="cs-CZ" sz="2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14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D699AA-77CF-4B53-91AA-5678CB3D4604}"/>
              </a:ext>
            </a:extLst>
          </p:cNvPr>
          <p:cNvSpPr txBox="1">
            <a:spLocks/>
          </p:cNvSpPr>
          <p:nvPr/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bude změna podpořena?</a:t>
            </a:r>
          </a:p>
        </p:txBody>
      </p:sp>
    </p:spTree>
    <p:extLst>
      <p:ext uri="{BB962C8B-B14F-4D97-AF65-F5344CB8AC3E}">
        <p14:creationId xmlns:p14="http://schemas.microsoft.com/office/powerpoint/2010/main" val="288620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229360"/>
            <a:ext cx="9591041" cy="5100320"/>
          </a:xfrm>
        </p:spPr>
        <p:txBody>
          <a:bodyPr>
            <a:normAutofit lnSpcReduction="10000"/>
          </a:bodyPr>
          <a:lstStyle/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Budou připraveny 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v digitálním prostředí (jako RVP),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v několika variantách. </a:t>
            </a:r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Jak to bude fungovat?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Prostřednictvím prokliků bude možné se dostat až na úroveň výukových materiálů. 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Školy tyto části mohou</a:t>
            </a:r>
          </a:p>
          <a:p>
            <a:pPr marL="1526700" lvl="2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převzít, </a:t>
            </a:r>
          </a:p>
          <a:p>
            <a:pPr marL="1526700" lvl="2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inspirovat se jimi, </a:t>
            </a:r>
          </a:p>
          <a:p>
            <a:pPr marL="1526700" lvl="2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ale také mohou pouze využít poskytnutý elektronický systém a vytvořit si svůj ŠVP. </a:t>
            </a:r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Dle možností chceme zajistit napojení na stávající informační systémy škol, aby bylo možné s vytvořeným ŠVP pracovat při plánování a vyhodnocování výuky. </a:t>
            </a:r>
            <a:endParaRPr lang="cs-CZ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15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D699AA-77CF-4B53-91AA-5678CB3D4604}"/>
              </a:ext>
            </a:extLst>
          </p:cNvPr>
          <p:cNvSpPr txBox="1">
            <a:spLocks/>
          </p:cNvSpPr>
          <p:nvPr/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Modelové školní vzdělávací programy</a:t>
            </a:r>
          </a:p>
        </p:txBody>
      </p:sp>
    </p:spTree>
    <p:extLst>
      <p:ext uri="{BB962C8B-B14F-4D97-AF65-F5344CB8AC3E}">
        <p14:creationId xmlns:p14="http://schemas.microsoft.com/office/powerpoint/2010/main" val="418257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229360"/>
            <a:ext cx="9591041" cy="5100320"/>
          </a:xfrm>
        </p:spPr>
        <p:txBody>
          <a:bodyPr>
            <a:normAutofit/>
          </a:bodyPr>
          <a:lstStyle/>
          <a:p>
            <a:pPr marL="2667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</a:pPr>
            <a:r>
              <a:rPr lang="cs-CZ" sz="2200" cap="none" dirty="0"/>
              <a:t>Po vydání (schválení) Hlavních směrů revize RVP ZV </a:t>
            </a:r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začnou naplno na NPI pracovat pracovní skupiny. 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Koncepční PS a PS pro KK a G, koordinační PS (již pracují)</a:t>
            </a:r>
            <a:r>
              <a:rPr lang="cs-CZ" sz="800" cap="none" dirty="0"/>
              <a:t> 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Oborové skupiny – </a:t>
            </a:r>
            <a:r>
              <a:rPr lang="cs-CZ" sz="1800" dirty="0"/>
              <a:t>navazují na výše uvedené</a:t>
            </a:r>
            <a:endParaRPr lang="cs-CZ" sz="1800" cap="none" dirty="0"/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Proces bude i nadále probíhat transparentně a otevřeně </a:t>
            </a:r>
          </a:p>
          <a:p>
            <a:pPr marL="1058700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sz="1800" cap="none" dirty="0"/>
              <a:t>Skupiny nejprve předloží </a:t>
            </a:r>
            <a:r>
              <a:rPr lang="cs-CZ" sz="1800" b="1" cap="none" dirty="0"/>
              <a:t>do veřejné diskuze stručnou analýzu stavu a problémů jednotlivých oblastí, oborů </a:t>
            </a:r>
            <a:r>
              <a:rPr lang="cs-CZ" sz="1800" cap="none" dirty="0"/>
              <a:t>i dalších částí RVP a zásady pro změnu obsahu, včetně možnosti jeho vypouštění. </a:t>
            </a:r>
          </a:p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200" cap="none" dirty="0"/>
              <a:t>Souběžně s tvorbou RVP budou vznikat části modelového ŠVP (varianty). </a:t>
            </a:r>
            <a:endParaRPr lang="cs-CZ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16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D699AA-77CF-4B53-91AA-5678CB3D4604}"/>
              </a:ext>
            </a:extLst>
          </p:cNvPr>
          <p:cNvSpPr txBox="1">
            <a:spLocks/>
          </p:cNvSpPr>
          <p:nvPr/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Jaké jsou následné práce?</a:t>
            </a:r>
          </a:p>
        </p:txBody>
      </p:sp>
    </p:spTree>
    <p:extLst>
      <p:ext uri="{BB962C8B-B14F-4D97-AF65-F5344CB8AC3E}">
        <p14:creationId xmlns:p14="http://schemas.microsoft.com/office/powerpoint/2010/main" val="413247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55F4D4-8864-6458-C203-612470BB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0063"/>
            <a:ext cx="10515600" cy="852488"/>
          </a:xfrm>
        </p:spPr>
        <p:txBody>
          <a:bodyPr/>
          <a:lstStyle/>
          <a:p>
            <a:r>
              <a:rPr lang="cs-CZ" dirty="0"/>
              <a:t>Pracovní skupiny při NPI - schéma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F721ECE-991F-59C1-E7FD-9E373592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6" y="1352551"/>
            <a:ext cx="12453363" cy="4296409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0CD674-2BD8-D475-98AE-7A4E114B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F40E310-0430-4CC6-B88C-1A0E191AE428}" type="slidenum">
              <a:rPr lang="cs-CZ" smtClean="0"/>
              <a:pPr>
                <a:spcAft>
                  <a:spcPts val="600"/>
                </a:spcAft>
              </a:pPr>
              <a:t>17</a:t>
            </a:fld>
            <a:endParaRPr lang="cs-CZ"/>
          </a:p>
        </p:txBody>
      </p:sp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7F1A072A-AD2E-B0E9-0171-1D4731C5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F40E310-0430-4CC6-B88C-1A0E191AE428}" type="slidenum">
              <a:rPr lang="cs-CZ" smtClean="0"/>
              <a:pPr>
                <a:spcAft>
                  <a:spcPts val="600"/>
                </a:spcAft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49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18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4" y="336222"/>
            <a:ext cx="11336655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Harmonogram</a:t>
            </a:r>
          </a:p>
        </p:txBody>
      </p:sp>
      <p:pic>
        <p:nvPicPr>
          <p:cNvPr id="7" name="Google Shape;2417;gece3ef140b_0_0">
            <a:extLst>
              <a:ext uri="{FF2B5EF4-FFF2-40B4-BE49-F238E27FC236}">
                <a16:creationId xmlns:a16="http://schemas.microsoft.com/office/drawing/2014/main" id="{4564A688-E0EE-4F07-AA3B-ADCE7B956E3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058617" y="1116558"/>
            <a:ext cx="1589803" cy="13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17;gece3ef140b_0_0">
            <a:extLst>
              <a:ext uri="{FF2B5EF4-FFF2-40B4-BE49-F238E27FC236}">
                <a16:creationId xmlns:a16="http://schemas.microsoft.com/office/drawing/2014/main" id="{70E3B36D-1499-448B-A45C-7305C8CCB007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77754" y="1146204"/>
            <a:ext cx="1589803" cy="13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17;gece3ef140b_0_0">
            <a:extLst>
              <a:ext uri="{FF2B5EF4-FFF2-40B4-BE49-F238E27FC236}">
                <a16:creationId xmlns:a16="http://schemas.microsoft.com/office/drawing/2014/main" id="{2AD3F201-19D6-46A2-A23A-0816BF261815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296891" y="1164177"/>
            <a:ext cx="1589803" cy="13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417;gece3ef140b_0_0">
            <a:extLst>
              <a:ext uri="{FF2B5EF4-FFF2-40B4-BE49-F238E27FC236}">
                <a16:creationId xmlns:a16="http://schemas.microsoft.com/office/drawing/2014/main" id="{AB05068E-BDCE-4C07-9028-0F53F6E810CA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913707" y="1164177"/>
            <a:ext cx="1589803" cy="132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417;gece3ef140b_0_0">
            <a:extLst>
              <a:ext uri="{FF2B5EF4-FFF2-40B4-BE49-F238E27FC236}">
                <a16:creationId xmlns:a16="http://schemas.microsoft.com/office/drawing/2014/main" id="{366F78FA-D1D2-4705-8D3B-4F2B249A24E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0524" y="1205066"/>
            <a:ext cx="1589803" cy="1329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328;p2">
            <a:extLst>
              <a:ext uri="{FF2B5EF4-FFF2-40B4-BE49-F238E27FC236}">
                <a16:creationId xmlns:a16="http://schemas.microsoft.com/office/drawing/2014/main" id="{2B0261D5-0CAF-477F-8D66-88B51C17F3E0}"/>
              </a:ext>
            </a:extLst>
          </p:cNvPr>
          <p:cNvSpPr txBox="1">
            <a:spLocks noChangeAspect="1"/>
          </p:cNvSpPr>
          <p:nvPr/>
        </p:nvSpPr>
        <p:spPr>
          <a:xfrm>
            <a:off x="572425" y="1542218"/>
            <a:ext cx="1390201" cy="6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54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1</a:t>
            </a:r>
            <a:endParaRPr sz="54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13" name="Google Shape;1329;p2">
            <a:extLst>
              <a:ext uri="{FF2B5EF4-FFF2-40B4-BE49-F238E27FC236}">
                <a16:creationId xmlns:a16="http://schemas.microsoft.com/office/drawing/2014/main" id="{23CFAA96-C237-496D-920E-D0EDA87EFBF0}"/>
              </a:ext>
            </a:extLst>
          </p:cNvPr>
          <p:cNvSpPr txBox="1">
            <a:spLocks noChangeAspect="1"/>
          </p:cNvSpPr>
          <p:nvPr/>
        </p:nvSpPr>
        <p:spPr>
          <a:xfrm>
            <a:off x="2973076" y="1542219"/>
            <a:ext cx="1390201" cy="6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54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2</a:t>
            </a:r>
            <a:endParaRPr sz="54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70A615A-867B-46E5-A1AE-4E3258301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060" y="1514135"/>
            <a:ext cx="801533" cy="53435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3AE6618-E151-4609-902F-70FECBF5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701" y="1514135"/>
            <a:ext cx="801533" cy="5343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34C6D72-4F09-47D9-B3F7-59DBCEA76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21" y="1506701"/>
            <a:ext cx="801533" cy="534356"/>
          </a:xfrm>
          <a:prstGeom prst="rect">
            <a:avLst/>
          </a:prstGeom>
        </p:spPr>
      </p:pic>
      <p:sp>
        <p:nvSpPr>
          <p:cNvPr id="17" name="Google Shape;1329;p2">
            <a:extLst>
              <a:ext uri="{FF2B5EF4-FFF2-40B4-BE49-F238E27FC236}">
                <a16:creationId xmlns:a16="http://schemas.microsoft.com/office/drawing/2014/main" id="{404DD2C7-671F-4639-AB97-E27D2DD1AAA8}"/>
              </a:ext>
            </a:extLst>
          </p:cNvPr>
          <p:cNvSpPr txBox="1">
            <a:spLocks noChangeAspect="1"/>
          </p:cNvSpPr>
          <p:nvPr/>
        </p:nvSpPr>
        <p:spPr>
          <a:xfrm>
            <a:off x="5396691" y="1543437"/>
            <a:ext cx="1390201" cy="6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54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3</a:t>
            </a:r>
            <a:endParaRPr sz="54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18" name="Google Shape;1329;p2">
            <a:extLst>
              <a:ext uri="{FF2B5EF4-FFF2-40B4-BE49-F238E27FC236}">
                <a16:creationId xmlns:a16="http://schemas.microsoft.com/office/drawing/2014/main" id="{DDE60734-1D2A-422F-86E4-83A836A59680}"/>
              </a:ext>
            </a:extLst>
          </p:cNvPr>
          <p:cNvSpPr txBox="1">
            <a:spLocks noChangeAspect="1"/>
          </p:cNvSpPr>
          <p:nvPr/>
        </p:nvSpPr>
        <p:spPr>
          <a:xfrm>
            <a:off x="7777554" y="1542220"/>
            <a:ext cx="1390201" cy="6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54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4</a:t>
            </a:r>
            <a:endParaRPr sz="54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19" name="Google Shape;1329;p2">
            <a:extLst>
              <a:ext uri="{FF2B5EF4-FFF2-40B4-BE49-F238E27FC236}">
                <a16:creationId xmlns:a16="http://schemas.microsoft.com/office/drawing/2014/main" id="{06E886B5-8B57-4484-9B91-70CE7EBF41CF}"/>
              </a:ext>
            </a:extLst>
          </p:cNvPr>
          <p:cNvSpPr txBox="1">
            <a:spLocks noChangeAspect="1"/>
          </p:cNvSpPr>
          <p:nvPr/>
        </p:nvSpPr>
        <p:spPr>
          <a:xfrm>
            <a:off x="10158417" y="1542218"/>
            <a:ext cx="1390201" cy="65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54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5</a:t>
            </a:r>
            <a:endParaRPr sz="54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731DE73-99FF-4543-8FE7-8432A14F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78" y="1454901"/>
            <a:ext cx="801533" cy="534356"/>
          </a:xfrm>
          <a:prstGeom prst="rect">
            <a:avLst/>
          </a:prstGeom>
        </p:spPr>
      </p:pic>
      <p:sp>
        <p:nvSpPr>
          <p:cNvPr id="31" name="Google Shape;1320;p2">
            <a:extLst>
              <a:ext uri="{FF2B5EF4-FFF2-40B4-BE49-F238E27FC236}">
                <a16:creationId xmlns:a16="http://schemas.microsoft.com/office/drawing/2014/main" id="{AFDCB38E-D0FB-478F-AEEA-022B2049E769}"/>
              </a:ext>
            </a:extLst>
          </p:cNvPr>
          <p:cNvSpPr txBox="1"/>
          <p:nvPr/>
        </p:nvSpPr>
        <p:spPr>
          <a:xfrm>
            <a:off x="293390" y="2769423"/>
            <a:ext cx="2143885" cy="53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Veřejné připomínkování</a:t>
            </a:r>
          </a:p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Hlavních směrů</a:t>
            </a:r>
            <a:endParaRPr sz="20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32" name="Google Shape;1321;p2">
            <a:extLst>
              <a:ext uri="{FF2B5EF4-FFF2-40B4-BE49-F238E27FC236}">
                <a16:creationId xmlns:a16="http://schemas.microsoft.com/office/drawing/2014/main" id="{B1C1F5D5-53F6-43E8-87F9-19BA438C703C}"/>
              </a:ext>
            </a:extLst>
          </p:cNvPr>
          <p:cNvSpPr txBox="1"/>
          <p:nvPr/>
        </p:nvSpPr>
        <p:spPr>
          <a:xfrm>
            <a:off x="143317" y="3379242"/>
            <a:ext cx="2368452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Březen/duben</a:t>
            </a:r>
          </a:p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rgbClr val="595959">
                    <a:lumMod val="75000"/>
                  </a:srgb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2022</a:t>
            </a:r>
            <a:endParaRPr sz="2400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33" name="Google Shape;1323;p2">
            <a:extLst>
              <a:ext uri="{FF2B5EF4-FFF2-40B4-BE49-F238E27FC236}">
                <a16:creationId xmlns:a16="http://schemas.microsoft.com/office/drawing/2014/main" id="{5C2DFA80-C15A-4521-826F-47A7E47C57A7}"/>
              </a:ext>
            </a:extLst>
          </p:cNvPr>
          <p:cNvSpPr txBox="1"/>
          <p:nvPr/>
        </p:nvSpPr>
        <p:spPr>
          <a:xfrm>
            <a:off x="2571533" y="3438727"/>
            <a:ext cx="227415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Duben/červen</a:t>
            </a:r>
          </a:p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rgbClr val="595959">
                    <a:lumMod val="75000"/>
                  </a:srgb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2022</a:t>
            </a:r>
            <a:endParaRPr sz="2400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34" name="Google Shape;1325;p2">
            <a:extLst>
              <a:ext uri="{FF2B5EF4-FFF2-40B4-BE49-F238E27FC236}">
                <a16:creationId xmlns:a16="http://schemas.microsoft.com/office/drawing/2014/main" id="{ABB63D01-D75F-4BA7-9E0E-426B1AB8282E}"/>
              </a:ext>
            </a:extLst>
          </p:cNvPr>
          <p:cNvSpPr txBox="1"/>
          <p:nvPr/>
        </p:nvSpPr>
        <p:spPr>
          <a:xfrm>
            <a:off x="4967794" y="3438448"/>
            <a:ext cx="2274149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Červenec/říjen</a:t>
            </a:r>
          </a:p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rgbClr val="595959">
                    <a:lumMod val="75000"/>
                  </a:srgb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2022</a:t>
            </a:r>
            <a:endParaRPr sz="2400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35" name="Google Shape;1320;p2">
            <a:extLst>
              <a:ext uri="{FF2B5EF4-FFF2-40B4-BE49-F238E27FC236}">
                <a16:creationId xmlns:a16="http://schemas.microsoft.com/office/drawing/2014/main" id="{72DB770F-08EB-4563-8E8F-AFF7CE9E08CD}"/>
              </a:ext>
            </a:extLst>
          </p:cNvPr>
          <p:cNvSpPr txBox="1"/>
          <p:nvPr/>
        </p:nvSpPr>
        <p:spPr>
          <a:xfrm>
            <a:off x="2865827" y="2871729"/>
            <a:ext cx="169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Zapracování připomínek</a:t>
            </a:r>
            <a:endParaRPr sz="20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36" name="Google Shape;1320;p2">
            <a:extLst>
              <a:ext uri="{FF2B5EF4-FFF2-40B4-BE49-F238E27FC236}">
                <a16:creationId xmlns:a16="http://schemas.microsoft.com/office/drawing/2014/main" id="{0BE1C349-E5BA-4359-B8C9-F51046214B03}"/>
              </a:ext>
            </a:extLst>
          </p:cNvPr>
          <p:cNvSpPr txBox="1"/>
          <p:nvPr/>
        </p:nvSpPr>
        <p:spPr>
          <a:xfrm>
            <a:off x="4963089" y="2871729"/>
            <a:ext cx="2274151" cy="49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Vnitřní připomínkování</a:t>
            </a:r>
          </a:p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MŠMT</a:t>
            </a:r>
            <a:endParaRPr sz="20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37" name="Google Shape;1325;p2">
            <a:extLst>
              <a:ext uri="{FF2B5EF4-FFF2-40B4-BE49-F238E27FC236}">
                <a16:creationId xmlns:a16="http://schemas.microsoft.com/office/drawing/2014/main" id="{A8DFC37F-331A-466E-B2EB-0E82D43E04E8}"/>
              </a:ext>
            </a:extLst>
          </p:cNvPr>
          <p:cNvSpPr txBox="1"/>
          <p:nvPr/>
        </p:nvSpPr>
        <p:spPr>
          <a:xfrm>
            <a:off x="7645268" y="3411041"/>
            <a:ext cx="1690200" cy="42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Červenec</a:t>
            </a:r>
          </a:p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rgbClr val="595959">
                    <a:lumMod val="75000"/>
                  </a:srgb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2022</a:t>
            </a:r>
            <a:endParaRPr sz="2400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38" name="Google Shape;1320;p2">
            <a:extLst>
              <a:ext uri="{FF2B5EF4-FFF2-40B4-BE49-F238E27FC236}">
                <a16:creationId xmlns:a16="http://schemas.microsoft.com/office/drawing/2014/main" id="{0B891262-6383-4EBD-BF0A-87DE3E9C1D2C}"/>
              </a:ext>
            </a:extLst>
          </p:cNvPr>
          <p:cNvSpPr txBox="1"/>
          <p:nvPr/>
        </p:nvSpPr>
        <p:spPr>
          <a:xfrm>
            <a:off x="7627554" y="2904798"/>
            <a:ext cx="169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Zahájení prací NPI ČR</a:t>
            </a:r>
            <a:endParaRPr sz="20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39" name="Google Shape;1325;p2">
            <a:extLst>
              <a:ext uri="{FF2B5EF4-FFF2-40B4-BE49-F238E27FC236}">
                <a16:creationId xmlns:a16="http://schemas.microsoft.com/office/drawing/2014/main" id="{8285D23D-CC08-40F5-A8F0-0A5C092A783E}"/>
              </a:ext>
            </a:extLst>
          </p:cNvPr>
          <p:cNvSpPr txBox="1"/>
          <p:nvPr/>
        </p:nvSpPr>
        <p:spPr>
          <a:xfrm>
            <a:off x="10008417" y="3348976"/>
            <a:ext cx="1690200" cy="48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Podzim</a:t>
            </a:r>
          </a:p>
          <a:p>
            <a:pPr algn="ctr" defTabSz="914377">
              <a:buClr>
                <a:srgbClr val="000000"/>
              </a:buClr>
              <a:buSzPts val="1400"/>
            </a:pPr>
            <a:r>
              <a:rPr lang="cs-CZ" sz="2400" kern="0" dirty="0">
                <a:solidFill>
                  <a:srgbClr val="595959">
                    <a:lumMod val="75000"/>
                  </a:srgbClr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2023</a:t>
            </a:r>
            <a:endParaRPr sz="2400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40" name="Google Shape;1320;p2">
            <a:extLst>
              <a:ext uri="{FF2B5EF4-FFF2-40B4-BE49-F238E27FC236}">
                <a16:creationId xmlns:a16="http://schemas.microsoft.com/office/drawing/2014/main" id="{4482629A-FD81-41F3-B479-048F33241A61}"/>
              </a:ext>
            </a:extLst>
          </p:cNvPr>
          <p:cNvSpPr txBox="1"/>
          <p:nvPr/>
        </p:nvSpPr>
        <p:spPr>
          <a:xfrm>
            <a:off x="10008417" y="2835751"/>
            <a:ext cx="1690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80000"/>
              </a:lnSpc>
              <a:buClr>
                <a:srgbClr val="000000"/>
              </a:buClr>
              <a:buSzPts val="3500"/>
            </a:pPr>
            <a:r>
              <a:rPr lang="cs-CZ" sz="20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Nové RVP ZV</a:t>
            </a:r>
            <a:endParaRPr sz="2000" b="1" kern="0" dirty="0">
              <a:solidFill>
                <a:srgbClr val="595959"/>
              </a:solidFill>
              <a:latin typeface="Calibri" panose="020F0502020204030204" pitchFamily="34" charset="0"/>
              <a:ea typeface="Reenie Beanie"/>
              <a:cs typeface="Calibri" panose="020F0502020204030204" pitchFamily="34" charset="0"/>
              <a:sym typeface="Reenie Beanie"/>
            </a:endParaRPr>
          </a:p>
        </p:txBody>
      </p:sp>
      <p:sp>
        <p:nvSpPr>
          <p:cNvPr id="41" name="Google Shape;1325;p2">
            <a:extLst>
              <a:ext uri="{FF2B5EF4-FFF2-40B4-BE49-F238E27FC236}">
                <a16:creationId xmlns:a16="http://schemas.microsoft.com/office/drawing/2014/main" id="{A6B41E73-D7F8-4B99-844C-80BEABF867D6}"/>
              </a:ext>
            </a:extLst>
          </p:cNvPr>
          <p:cNvSpPr txBox="1"/>
          <p:nvPr/>
        </p:nvSpPr>
        <p:spPr>
          <a:xfrm>
            <a:off x="3817288" y="4871595"/>
            <a:ext cx="4043556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44" indent="-285744" algn="ctr" defTabSz="914377">
              <a:lnSpc>
                <a:spcPct val="150000"/>
              </a:lnSpc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Září 2024</a:t>
            </a:r>
            <a:r>
              <a:rPr lang="cs-CZ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dobrovolné</a:t>
            </a:r>
          </a:p>
          <a:p>
            <a:pPr marL="285744" indent="-285744" algn="ctr" defTabSz="914377">
              <a:lnSpc>
                <a:spcPct val="150000"/>
              </a:lnSpc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Září 2025</a:t>
            </a:r>
            <a:r>
              <a:rPr lang="cs-CZ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 povinné v 1. a 6. ročníku</a:t>
            </a:r>
          </a:p>
          <a:p>
            <a:pPr marL="285744" indent="-285744" algn="ctr" defTabSz="914377">
              <a:lnSpc>
                <a:spcPct val="150000"/>
              </a:lnSpc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cs-CZ" b="1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Září 2029 </a:t>
            </a:r>
            <a:r>
              <a:rPr lang="cs-CZ" kern="0" dirty="0">
                <a:solidFill>
                  <a:srgbClr val="595959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– výuka ve všech ročnících</a:t>
            </a:r>
          </a:p>
          <a:p>
            <a:pPr algn="ctr" defTabSz="914377">
              <a:buClr>
                <a:srgbClr val="000000"/>
              </a:buClr>
              <a:buSzPts val="1400"/>
            </a:pPr>
            <a:endParaRPr kern="0" dirty="0">
              <a:solidFill>
                <a:srgbClr val="595959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42" name="Google Shape;1329;p2">
            <a:extLst>
              <a:ext uri="{FF2B5EF4-FFF2-40B4-BE49-F238E27FC236}">
                <a16:creationId xmlns:a16="http://schemas.microsoft.com/office/drawing/2014/main" id="{2DDDDB41-E311-4C2C-A3AD-B09DB09D7DA1}"/>
              </a:ext>
            </a:extLst>
          </p:cNvPr>
          <p:cNvSpPr txBox="1">
            <a:spLocks noChangeAspect="1"/>
          </p:cNvSpPr>
          <p:nvPr/>
        </p:nvSpPr>
        <p:spPr>
          <a:xfrm>
            <a:off x="4078414" y="4585009"/>
            <a:ext cx="3511017" cy="33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7">
              <a:lnSpc>
                <a:spcPct val="50000"/>
              </a:lnSpc>
              <a:buClr>
                <a:srgbClr val="000000"/>
              </a:buClr>
              <a:buSzPts val="5000"/>
            </a:pPr>
            <a:r>
              <a:rPr lang="cs-CZ" sz="3600" b="1" kern="0" dirty="0">
                <a:solidFill>
                  <a:srgbClr val="595959"/>
                </a:solidFill>
                <a:latin typeface="Calibri" panose="020F0502020204030204" pitchFamily="34" charset="0"/>
                <a:ea typeface="Reenie Beanie"/>
                <a:cs typeface="Calibri" panose="020F0502020204030204" pitchFamily="34" charset="0"/>
                <a:sym typeface="Reenie Beanie"/>
              </a:rPr>
              <a:t>Zahájení výuky</a:t>
            </a:r>
          </a:p>
        </p:txBody>
      </p:sp>
    </p:spTree>
    <p:extLst>
      <p:ext uri="{BB962C8B-B14F-4D97-AF65-F5344CB8AC3E}">
        <p14:creationId xmlns:p14="http://schemas.microsoft.com/office/powerpoint/2010/main" val="141983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41325" y="2477718"/>
            <a:ext cx="8444615" cy="1658346"/>
          </a:xfrm>
        </p:spPr>
        <p:txBody>
          <a:bodyPr>
            <a:normAutofit/>
          </a:bodyPr>
          <a:lstStyle/>
          <a:p>
            <a:pPr lvl="0" algn="r"/>
            <a:r>
              <a:rPr lang="cs-CZ" sz="9600" dirty="0"/>
              <a:t>Kontakty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19</a:t>
            </a:fld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19C2F3A-2B79-4DBC-A3A8-3F9B9DBB24F0}"/>
              </a:ext>
            </a:extLst>
          </p:cNvPr>
          <p:cNvSpPr txBox="1">
            <a:spLocks/>
          </p:cNvSpPr>
          <p:nvPr/>
        </p:nvSpPr>
        <p:spPr>
          <a:xfrm>
            <a:off x="1036453" y="4019107"/>
            <a:ext cx="8849487" cy="2690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>
              <a:spcAft>
                <a:spcPts val="600"/>
              </a:spcAft>
              <a:buClr>
                <a:srgbClr val="000000"/>
              </a:buClr>
            </a:pPr>
            <a:r>
              <a:rPr lang="cs-CZ" kern="0" dirty="0">
                <a:solidFill>
                  <a:srgbClr val="66666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MŠMT: Jan Jiterský</a:t>
            </a:r>
          </a:p>
          <a:p>
            <a:pPr algn="r" defTabSz="914377">
              <a:spcAft>
                <a:spcPts val="600"/>
              </a:spcAft>
              <a:buClr>
                <a:srgbClr val="000000"/>
              </a:buClr>
            </a:pPr>
            <a:r>
              <a:rPr lang="cs-CZ" kern="0" dirty="0">
                <a:solidFill>
                  <a:srgbClr val="66666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2"/>
              </a:rPr>
              <a:t>Jan.jitersky@msmt.cz</a:t>
            </a:r>
            <a:endParaRPr lang="cs-CZ" kern="0" dirty="0">
              <a:solidFill>
                <a:srgbClr val="666666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r" defTabSz="914377">
              <a:spcAft>
                <a:spcPts val="600"/>
              </a:spcAft>
              <a:buClr>
                <a:srgbClr val="000000"/>
              </a:buClr>
            </a:pPr>
            <a:r>
              <a:rPr lang="cs-CZ" kern="0" dirty="0">
                <a:solidFill>
                  <a:srgbClr val="66666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NPI: Kamil Ubr</a:t>
            </a:r>
          </a:p>
          <a:p>
            <a:pPr algn="r" defTabSz="914377">
              <a:spcAft>
                <a:spcPts val="600"/>
              </a:spcAft>
              <a:buClr>
                <a:srgbClr val="000000"/>
              </a:buClr>
            </a:pPr>
            <a:r>
              <a:rPr lang="cs-CZ" kern="0" dirty="0">
                <a:solidFill>
                  <a:srgbClr val="66666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Kamil.ubr@npi.cz</a:t>
            </a:r>
            <a:endParaRPr lang="cs-CZ" kern="0" dirty="0">
              <a:solidFill>
                <a:srgbClr val="666666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r" defTabSz="914377">
              <a:spcAft>
                <a:spcPts val="600"/>
              </a:spcAft>
              <a:buClr>
                <a:srgbClr val="000000"/>
              </a:buClr>
            </a:pPr>
            <a:endParaRPr lang="cs-CZ" sz="2000" b="1" kern="0" dirty="0">
              <a:solidFill>
                <a:srgbClr val="595959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7F205F-5048-4A6B-8A29-F8F0A339F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5D1EF"/>
              </a:clrFrom>
              <a:clrTo>
                <a:srgbClr val="B5D1EF">
                  <a:alpha val="0"/>
                </a:srgbClr>
              </a:clrTo>
            </a:clrChange>
          </a:blip>
          <a:srcRect l="3670" t="24281" r="6179" b="14387"/>
          <a:stretch/>
        </p:blipFill>
        <p:spPr>
          <a:xfrm>
            <a:off x="197964" y="386390"/>
            <a:ext cx="5142135" cy="49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107440"/>
            <a:ext cx="9472579" cy="5222240"/>
          </a:xfrm>
        </p:spPr>
        <p:txBody>
          <a:bodyPr>
            <a:normAutofit/>
          </a:bodyPr>
          <a:lstStyle/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Svět se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dynamicky vyvíjí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  <a:endParaRPr lang="cs-CZ" sz="2400" b="1" kern="0" dirty="0">
              <a:solidFill>
                <a:srgbClr val="4A4A4A"/>
              </a:solidFill>
              <a:ea typeface="Quicksand"/>
              <a:cs typeface="Calibri" panose="020F0502020204030204" pitchFamily="34" charset="0"/>
              <a:sym typeface="Quicksand"/>
            </a:endParaRP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Škola by měla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připravovat na budoucnost.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Chceme školu,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která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umožňuje uspět každému žákovi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nezávisle na jeho socioekonomickém prostředí,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která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pomáhá rozvíjet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jeho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talenty a silné stránky,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kde nejsou učitelé svázaní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přeplněnými učebnicemi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 ale mají prostor pro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kreativitu, objevování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a využívání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inovativních metod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2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615B7AC-255C-41E1-9288-B5BCCC1B1D0B}"/>
              </a:ext>
            </a:extLst>
          </p:cNvPr>
          <p:cNvSpPr txBox="1">
            <a:spLocks/>
          </p:cNvSpPr>
          <p:nvPr/>
        </p:nvSpPr>
        <p:spPr>
          <a:xfrm>
            <a:off x="507999" y="365125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Proč a jaká změna je potřeba?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A514BB-2D41-FD93-A6C4-87DB2D8CC4CC}"/>
              </a:ext>
            </a:extLst>
          </p:cNvPr>
          <p:cNvSpPr txBox="1"/>
          <p:nvPr/>
        </p:nvSpPr>
        <p:spPr>
          <a:xfrm>
            <a:off x="507999" y="5750560"/>
            <a:ext cx="9200626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1800" b="1" kern="0" dirty="0">
                <a:solidFill>
                  <a:schemeClr val="accent1">
                    <a:lumMod val="75000"/>
                  </a:schemeClr>
                </a:solidFill>
                <a:ea typeface="Quicksand"/>
                <a:cs typeface="Calibri" panose="020F0502020204030204" pitchFamily="34" charset="0"/>
                <a:sym typeface="Quicksand"/>
              </a:rPr>
              <a:t>Chceme, aby škola nebyla pro děti místem, kde být musí, ale místem, kde být chtějí</a:t>
            </a:r>
            <a:r>
              <a:rPr lang="cs-CZ" sz="1800" kern="0" dirty="0">
                <a:solidFill>
                  <a:schemeClr val="accent1">
                    <a:lumMod val="75000"/>
                  </a:schemeClr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046480"/>
            <a:ext cx="9472579" cy="5394960"/>
          </a:xfrm>
        </p:spPr>
        <p:txBody>
          <a:bodyPr>
            <a:normAutofit fontScale="92500" lnSpcReduction="10000"/>
          </a:bodyPr>
          <a:lstStyle/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Chceme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pomoci učitelům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aby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společně lépe plánovali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svou výuku,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aby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efektivně mapovali pokrok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žáků a poskytovali jim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formativní zpětnou vazbu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aby pro ně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školní vzdělávací program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nebyl pouhou formální nutností.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Změny chceme docílit i samotným procesem, který je založen na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spolupráci,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diskuzi a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hledání konsenzu.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Do procesu zapojujeme,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ředitele, učitele, akademiky, fakulty připravující učitele, rodiče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a další aktéry ve vzdělávání.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Chceme, aby byl proces i nadále transparentní a především participativní.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3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BF18A52-C5FF-454B-B0EA-BC9EB286D898}"/>
              </a:ext>
            </a:extLst>
          </p:cNvPr>
          <p:cNvSpPr txBox="1">
            <a:spLocks/>
          </p:cNvSpPr>
          <p:nvPr/>
        </p:nvSpPr>
        <p:spPr>
          <a:xfrm>
            <a:off x="507999" y="365125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Pro koho a jak je změna připravována?</a:t>
            </a:r>
          </a:p>
        </p:txBody>
      </p:sp>
    </p:spTree>
    <p:extLst>
      <p:ext uri="{BB962C8B-B14F-4D97-AF65-F5344CB8AC3E}">
        <p14:creationId xmlns:p14="http://schemas.microsoft.com/office/powerpoint/2010/main" val="42547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7999" y="1229360"/>
            <a:ext cx="9472579" cy="5100320"/>
          </a:xfrm>
        </p:spPr>
        <p:txBody>
          <a:bodyPr>
            <a:normAutofit lnSpcReduction="10000"/>
          </a:bodyPr>
          <a:lstStyle/>
          <a:p>
            <a:pPr marL="266700" indent="457200" defTabSz="922338">
              <a:lnSpc>
                <a:spcPct val="120000"/>
              </a:lnSpc>
              <a:spcAft>
                <a:spcPts val="600"/>
              </a:spcAft>
              <a:buClr>
                <a:srgbClr val="61B4E4"/>
              </a:buClr>
              <a:buFont typeface="Wingdings" panose="05000000000000000000" pitchFamily="2" charset="2"/>
              <a:buChar char=""/>
            </a:pPr>
            <a:r>
              <a:rPr lang="cs-CZ" sz="2600" cap="none" dirty="0"/>
              <a:t>K dosažení výše popsaných cílů navrhujeme: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i nadále se zaměřit na rozvoj </a:t>
            </a:r>
            <a:r>
              <a:rPr lang="cs-CZ" b="1" dirty="0"/>
              <a:t>klíčových kompetencí</a:t>
            </a:r>
            <a:r>
              <a:rPr lang="cs-CZ" dirty="0"/>
              <a:t>, 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b="1" dirty="0"/>
              <a:t>modernizovat</a:t>
            </a:r>
            <a:r>
              <a:rPr lang="cs-CZ" dirty="0"/>
              <a:t> vzdělávací </a:t>
            </a:r>
            <a:r>
              <a:rPr lang="cs-CZ" b="1" dirty="0"/>
              <a:t>obsah</a:t>
            </a:r>
            <a:r>
              <a:rPr lang="cs-CZ" dirty="0"/>
              <a:t>,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aktualizovat pojetí </a:t>
            </a:r>
            <a:r>
              <a:rPr lang="cs-CZ" b="1" dirty="0"/>
              <a:t>průřezových témat</a:t>
            </a:r>
            <a:r>
              <a:rPr lang="cs-CZ" dirty="0"/>
              <a:t>,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zdůraznit důležitost dvou </a:t>
            </a:r>
            <a:r>
              <a:rPr lang="cs-CZ" b="1" dirty="0"/>
              <a:t>gramotností</a:t>
            </a:r>
            <a:r>
              <a:rPr lang="cs-CZ" dirty="0"/>
              <a:t> – čtenářské 	    (včetně pisatelské) a matematické, 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umožnit </a:t>
            </a:r>
            <a:r>
              <a:rPr lang="cs-CZ" b="1" dirty="0"/>
              <a:t>individualizaci</a:t>
            </a:r>
            <a:r>
              <a:rPr lang="cs-CZ" dirty="0"/>
              <a:t> vzdělávání,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nově koncipovat </a:t>
            </a:r>
            <a:r>
              <a:rPr lang="cs-CZ" b="1" dirty="0"/>
              <a:t>uzlové body</a:t>
            </a:r>
            <a:r>
              <a:rPr lang="cs-CZ" dirty="0"/>
              <a:t>,</a:t>
            </a:r>
          </a:p>
          <a:p>
            <a:pPr marL="712788" lvl="1" indent="457200" defTabSz="922338">
              <a:lnSpc>
                <a:spcPct val="120000"/>
              </a:lnSpc>
              <a:spcAft>
                <a:spcPts val="600"/>
              </a:spcAft>
            </a:pPr>
            <a:r>
              <a:rPr lang="cs-CZ" b="1" dirty="0"/>
              <a:t>usnadnit kurikulární práci</a:t>
            </a:r>
            <a:r>
              <a:rPr lang="cs-CZ" dirty="0"/>
              <a:t> škol a podpořit v ní učitele a 	    ředitele.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4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D699AA-77CF-4B53-91AA-5678CB3D4604}"/>
              </a:ext>
            </a:extLst>
          </p:cNvPr>
          <p:cNvSpPr txBox="1">
            <a:spLocks/>
          </p:cNvSpPr>
          <p:nvPr/>
        </p:nvSpPr>
        <p:spPr>
          <a:xfrm>
            <a:off x="504825" y="500063"/>
            <a:ext cx="105156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rgbClr val="6D6E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Jak na to a které konkrétní změny se chystají?</a:t>
            </a:r>
          </a:p>
        </p:txBody>
      </p:sp>
    </p:spTree>
    <p:extLst>
      <p:ext uri="{BB962C8B-B14F-4D97-AF65-F5344CB8AC3E}">
        <p14:creationId xmlns:p14="http://schemas.microsoft.com/office/powerpoint/2010/main" val="125035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5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5" y="336222"/>
            <a:ext cx="10515600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Formát RVP ZV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425575"/>
            <a:ext cx="839610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Vytvoříme digitální nástroj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nástroj, se kterým dokáže pracovat učitel i rodič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nechceme pdf dokument </a:t>
            </a:r>
          </a:p>
        </p:txBody>
      </p:sp>
    </p:spTree>
    <p:extLst>
      <p:ext uri="{BB962C8B-B14F-4D97-AF65-F5344CB8AC3E}">
        <p14:creationId xmlns:p14="http://schemas.microsoft.com/office/powerpoint/2010/main" val="245792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6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5" y="82222"/>
            <a:ext cx="10515600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Klíčové kompetence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883911"/>
            <a:ext cx="8396107" cy="2022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spcAft>
                <a:spcPts val="600"/>
              </a:spcAft>
            </a:pPr>
            <a:r>
              <a:rPr lang="cs-CZ" sz="2000" dirty="0"/>
              <a:t>Při tvorbě RVP ZV</a:t>
            </a:r>
          </a:p>
          <a:p>
            <a:pPr marL="823600" lvl="2" indent="358775">
              <a:spcAft>
                <a:spcPts val="600"/>
              </a:spcAft>
            </a:pPr>
            <a:r>
              <a:rPr lang="cs-CZ" sz="2000" dirty="0"/>
              <a:t>aktualizace a zpřesnění jejich vymezení</a:t>
            </a:r>
          </a:p>
          <a:p>
            <a:pPr marL="823600" lvl="2" indent="358775">
              <a:spcAft>
                <a:spcPts val="600"/>
              </a:spcAft>
            </a:pPr>
            <a:r>
              <a:rPr lang="cs-CZ" sz="2000" dirty="0"/>
              <a:t>stanovení úrovní jejich dosahování</a:t>
            </a:r>
          </a:p>
          <a:p>
            <a:pPr marL="823600" lvl="2" indent="358775">
              <a:spcAft>
                <a:spcPts val="600"/>
              </a:spcAft>
            </a:pPr>
            <a:r>
              <a:rPr lang="cs-CZ" sz="2000" dirty="0"/>
              <a:t>propojení s očekávanými výstupy</a:t>
            </a:r>
            <a:endParaRPr lang="cs-CZ" sz="1800" kern="0" dirty="0">
              <a:solidFill>
                <a:srgbClr val="4A4A4A"/>
              </a:solidFill>
              <a:ea typeface="Quicksand"/>
              <a:cs typeface="Calibri" panose="020F0502020204030204" pitchFamily="34" charset="0"/>
              <a:sym typeface="Quicksand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4E13F85-8289-48C6-A0BE-7EB44716F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08078"/>
              </p:ext>
            </p:extLst>
          </p:nvPr>
        </p:nvGraphicFramePr>
        <p:xfrm>
          <a:off x="973123" y="2441196"/>
          <a:ext cx="10586906" cy="37514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3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Název klíčové kompetence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Aktualizace/zpřesnění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k učení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Včetně rozhodování́ a převzetí́ odpovědnosti za vlastní učení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k řešení problémů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Bude explicitně obsahovat kognitivní́ soft –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skills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, např. kritické́ myšlení́ atd.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komunikační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Navazují na čtenářskou gramotnost, ale je širším pojmem.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48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sociální a personální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Budou explicitně rozšířeny o principy </a:t>
                      </a:r>
                      <a:r>
                        <a:rPr lang="cs-CZ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wellbeingu</a:t>
                      </a: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občanské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Budou explicitně rozšířeny o vzdělávání pro udržitelný rozvoj.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pracovní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Včetně zaměření na podnikavost.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digitální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Budou explicitně obsahovat schopnost bránit se dezinformacím a manipulacím.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743"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Kompetence kulturní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Budou explicitně obsahovat tvořivost.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95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7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5" y="336222"/>
            <a:ext cx="10515600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Gramotnosti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188710"/>
            <a:ext cx="8396107" cy="4588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Zaveden bude pojem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gramotnost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Nyní obsažen, ale není jednoznačně pojmenován.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Gramotnosti budou definovány na dvou úrovních: </a:t>
            </a:r>
          </a:p>
          <a:p>
            <a:pPr marL="3556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1) Základní gramotnosti (prolínající se všemi oblastmi a obory)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čtenářská (včetně její pisatelské složky)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matematická</a:t>
            </a:r>
          </a:p>
          <a:p>
            <a:pPr marL="3556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2) Oblastní/oborové gramotnosti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Budou stanoveny odborníky na jednotlivé vzdělávací oblasti, případně obory při práci na RVP.</a:t>
            </a:r>
          </a:p>
        </p:txBody>
      </p:sp>
    </p:spTree>
    <p:extLst>
      <p:ext uri="{BB962C8B-B14F-4D97-AF65-F5344CB8AC3E}">
        <p14:creationId xmlns:p14="http://schemas.microsoft.com/office/powerpoint/2010/main" val="184406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8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5" y="336222"/>
            <a:ext cx="10515600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Modernizace vzdělávacího obsahu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078992"/>
            <a:ext cx="10292877" cy="5194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Provedena tak, aby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vzdělávání lépe reagovalo na jevy ve světě a společnosti: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 rámci vzdělávacího oboru budou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i nadále závazné očekávané výstupy,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učivo zůstává nepovinné. </a:t>
            </a:r>
          </a:p>
          <a:p>
            <a:pPr marL="357188" lvl="2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400" kern="0" dirty="0">
              <a:solidFill>
                <a:srgbClr val="4A4A4A"/>
              </a:solidFill>
              <a:ea typeface="Quicksand"/>
              <a:cs typeface="Calibri" panose="020F0502020204030204" pitchFamily="34" charset="0"/>
              <a:sym typeface="Quicksand"/>
            </a:endParaRPr>
          </a:p>
          <a:p>
            <a:pPr marL="357188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Zároveň dojde k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redukci vzdělávacího obsahu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, čímž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vznikne časový prostor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pro využívání forem a metod výuky, které podporují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rozvoj klíčových kompetencí a gramotností žáků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28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E310-0430-4CC6-B88C-1A0E191AE428}" type="slidenum">
              <a:rPr lang="cs-CZ" smtClean="0"/>
              <a:t>9</a:t>
            </a:fld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4824" y="336222"/>
            <a:ext cx="11336655" cy="85248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cs-CZ" dirty="0"/>
              <a:t>Rozdělení vzdělávacího obsahu na jádrový a rozvíjející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04825" y="1078992"/>
            <a:ext cx="8849487" cy="51948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small" baseline="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1B4E4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7D9F1"/>
              </a:buClr>
              <a:buFont typeface="Wingdings" panose="05000000000000000000" pitchFamily="2" charset="2"/>
              <a:buChar char=""/>
              <a:defRPr sz="2600" kern="1200">
                <a:solidFill>
                  <a:srgbClr val="6D6E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Návrh má řadu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zastánců i odpůrců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Představy o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pojetí a funkci „jádra”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jsou velmi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rozdílné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Panel zpracoval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alternativy rozdělení obsahu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z hlediska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věcných kritérií,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organizace diferencované výuky a </a:t>
            </a:r>
          </a:p>
          <a:p>
            <a:pPr marL="823600" lvl="2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hodnocení žáků. </a:t>
            </a:r>
          </a:p>
          <a:p>
            <a:pPr marL="182563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 variantám panel uvádí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přínosy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a zejména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rizika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pro žáky a školy.</a:t>
            </a:r>
          </a:p>
          <a:p>
            <a:pPr marL="182563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K rozhodnutí o variantě dojde ve vedení MŠMT při schvalování HS. </a:t>
            </a:r>
          </a:p>
          <a:p>
            <a:pPr marL="355600" lvl="1" indent="358775">
              <a:lnSpc>
                <a:spcPct val="120000"/>
              </a:lnSpc>
              <a:spcAft>
                <a:spcPts val="600"/>
              </a:spcAft>
            </a:pP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Směřování modernizace, redukce i rozdělení vzdělávacího obsahu oborovými/oblastními skupinami při NPI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bude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 v průběhu procesu </a:t>
            </a:r>
            <a:r>
              <a:rPr lang="cs-CZ" sz="2400" b="1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předkládáno k veřejné diskuzi</a:t>
            </a:r>
            <a:r>
              <a:rPr lang="cs-CZ" sz="2400" kern="0" dirty="0">
                <a:solidFill>
                  <a:srgbClr val="4A4A4A"/>
                </a:solidFill>
                <a:ea typeface="Quicksand"/>
                <a:cs typeface="Calibri" panose="020F0502020204030204" pitchFamily="34" charset="0"/>
                <a:sym typeface="Quicksan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889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7ceb19-75ba-41a4-872e-fe9c15e2fbe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C89D8AD70FBA479CF73FF7AAADEBEA" ma:contentTypeVersion="12" ma:contentTypeDescription="Vytvoří nový dokument" ma:contentTypeScope="" ma:versionID="cefdace2f8ce1d393cd9d7270c961ac6">
  <xsd:schema xmlns:xsd="http://www.w3.org/2001/XMLSchema" xmlns:xs="http://www.w3.org/2001/XMLSchema" xmlns:p="http://schemas.microsoft.com/office/2006/metadata/properties" xmlns:ns2="da0a648a-c92c-4839-bc4a-89874aa6f77e" xmlns:ns3="b87ceb19-75ba-41a4-872e-fe9c15e2fbe0" targetNamespace="http://schemas.microsoft.com/office/2006/metadata/properties" ma:root="true" ma:fieldsID="078128766354e8c65a531b82cf813700" ns2:_="" ns3:_="">
    <xsd:import namespace="da0a648a-c92c-4839-bc4a-89874aa6f77e"/>
    <xsd:import namespace="b87ceb19-75ba-41a4-872e-fe9c15e2fb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a648a-c92c-4839-bc4a-89874aa6f7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ceb19-75ba-41a4-872e-fe9c15e2f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89D62F-145B-4678-88F8-0203835901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1D1CC-1422-4DBF-B80A-EE989B1555E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b87ceb19-75ba-41a4-872e-fe9c15e2fbe0"/>
    <ds:schemaRef ds:uri="da0a648a-c92c-4839-bc4a-89874aa6f77e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F4947-52FD-430B-9659-2E6EA5120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0a648a-c92c-4839-bc4a-89874aa6f77e"/>
    <ds:schemaRef ds:uri="b87ceb19-75ba-41a4-872e-fe9c15e2f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4206</TotalTime>
  <Words>1316</Words>
  <Application>Microsoft Office PowerPoint</Application>
  <PresentationFormat>Širokoúhlá obrazovka</PresentationFormat>
  <Paragraphs>195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Office</vt:lpstr>
      <vt:lpstr>HLAVNÍ SMĚRY REVIZE RVP ZV</vt:lpstr>
      <vt:lpstr>Prezentace aplikace PowerPoint</vt:lpstr>
      <vt:lpstr>Prezentace aplikace PowerPoint</vt:lpstr>
      <vt:lpstr>Prezentace aplikace PowerPoint</vt:lpstr>
      <vt:lpstr>Formát RVP ZV </vt:lpstr>
      <vt:lpstr>Klíčové kompetence </vt:lpstr>
      <vt:lpstr>Gramotnosti </vt:lpstr>
      <vt:lpstr>Modernizace vzdělávacího obsahu </vt:lpstr>
      <vt:lpstr>Rozdělení vzdělávacího obsahu na jádrový a rozvíjející </vt:lpstr>
      <vt:lpstr>Uzlové body a jejich význam </vt:lpstr>
      <vt:lpstr>Průřezová témata </vt:lpstr>
      <vt:lpstr>Rámcový učební plán</vt:lpstr>
      <vt:lpstr>Propojení formálního a neformálního vzdělávání</vt:lpstr>
      <vt:lpstr>Prezentace aplikace PowerPoint</vt:lpstr>
      <vt:lpstr>Prezentace aplikace PowerPoint</vt:lpstr>
      <vt:lpstr>Prezentace aplikace PowerPoint</vt:lpstr>
      <vt:lpstr>Pracovní skupiny při NPI - schéma</vt:lpstr>
      <vt:lpstr>Harmonogram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Jitersky</dc:creator>
  <cp:lastModifiedBy>Černý Michal</cp:lastModifiedBy>
  <cp:revision>82</cp:revision>
  <dcterms:created xsi:type="dcterms:W3CDTF">2020-10-08T18:35:38Z</dcterms:created>
  <dcterms:modified xsi:type="dcterms:W3CDTF">2022-11-02T08:48:03Z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0x0101005FC89D8AD70FBA479CF73FF7AAADEBEA</vt:lpwstr>
  </property>
  <property fmtid="{D5CDD505-2E9C-101B-9397-08002B2CF9AE}" pid="3" name="MediaServiceImageTags">
    <vt:lpwstr/>
  </property>
</Properties>
</file>